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328" r:id="rId2"/>
    <p:sldId id="329" r:id="rId3"/>
    <p:sldId id="350" r:id="rId4"/>
    <p:sldId id="360" r:id="rId5"/>
    <p:sldId id="357" r:id="rId6"/>
    <p:sldId id="358" r:id="rId7"/>
    <p:sldId id="336" r:id="rId8"/>
    <p:sldId id="334" r:id="rId9"/>
    <p:sldId id="335" r:id="rId10"/>
    <p:sldId id="359" r:id="rId11"/>
    <p:sldId id="349" r:id="rId12"/>
    <p:sldId id="353" r:id="rId13"/>
    <p:sldId id="362" r:id="rId14"/>
    <p:sldId id="363" r:id="rId15"/>
    <p:sldId id="341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8" autoAdjust="0"/>
    <p:restoredTop sz="94434" autoAdjust="0"/>
  </p:normalViewPr>
  <p:slideViewPr>
    <p:cSldViewPr snapToGrid="0">
      <p:cViewPr varScale="1">
        <p:scale>
          <a:sx n="97" d="100"/>
          <a:sy n="97" d="100"/>
        </p:scale>
        <p:origin x="46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BC495-5A2E-46BF-AB4C-92AFBB52B14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E50D94-173E-4841-B904-14E20F782583}">
      <dgm:prSet phldrT="[Text]"/>
      <dgm:spPr/>
      <dgm:t>
        <a:bodyPr/>
        <a:lstStyle/>
        <a:p>
          <a:pPr algn="l"/>
          <a:r>
            <a:rPr lang="en-US" dirty="0" smtClean="0"/>
            <a:t>The U.S. Department of Education (ED) designated the Guam Department of Education (GDOE) as a </a:t>
          </a:r>
          <a:r>
            <a:rPr lang="en-US" b="1" dirty="0" smtClean="0">
              <a:solidFill>
                <a:srgbClr val="002060"/>
              </a:solidFill>
            </a:rPr>
            <a:t>high-risk grantee.</a:t>
          </a:r>
          <a:endParaRPr lang="en-US" b="1" dirty="0">
            <a:solidFill>
              <a:srgbClr val="002060"/>
            </a:solidFill>
          </a:endParaRPr>
        </a:p>
      </dgm:t>
    </dgm:pt>
    <dgm:pt modelId="{E9088768-9BFD-4114-A2FE-1F1E47B6BDF4}" type="parTrans" cxnId="{CE24BC1D-7969-4A56-80C6-2D7B6343BB53}">
      <dgm:prSet/>
      <dgm:spPr/>
      <dgm:t>
        <a:bodyPr/>
        <a:lstStyle/>
        <a:p>
          <a:endParaRPr lang="en-US"/>
        </a:p>
      </dgm:t>
    </dgm:pt>
    <dgm:pt modelId="{E9A687AF-AF2E-4B62-83A3-4E8BAE95F085}" type="sibTrans" cxnId="{CE24BC1D-7969-4A56-80C6-2D7B6343BB53}">
      <dgm:prSet/>
      <dgm:spPr/>
      <dgm:t>
        <a:bodyPr/>
        <a:lstStyle/>
        <a:p>
          <a:endParaRPr lang="en-US"/>
        </a:p>
      </dgm:t>
    </dgm:pt>
    <dgm:pt modelId="{F482828B-CC94-4D99-A9E1-A89FD341DFCC}">
      <dgm:prSet phldrT="[Text]" custT="1"/>
      <dgm:spPr/>
      <dgm:t>
        <a:bodyPr/>
        <a:lstStyle/>
        <a:p>
          <a:pPr algn="l"/>
          <a:r>
            <a:rPr lang="en-US" sz="1400" dirty="0" smtClean="0"/>
            <a:t>Special conditions required GDOE to develop a </a:t>
          </a:r>
          <a:r>
            <a:rPr lang="en-US" sz="1400" b="1" dirty="0" smtClean="0">
              <a:solidFill>
                <a:srgbClr val="002060"/>
              </a:solidFill>
            </a:rPr>
            <a:t>Comprehensive Corrective Action Plan (CCAP</a:t>
          </a:r>
          <a:r>
            <a:rPr lang="en-US" sz="1400" b="1" dirty="0" smtClean="0"/>
            <a:t>) </a:t>
          </a:r>
          <a:r>
            <a:rPr lang="en-US" sz="1400" dirty="0" smtClean="0"/>
            <a:t>to address GDOE’s high-risk designation. </a:t>
          </a:r>
          <a:endParaRPr lang="en-US" sz="1400" dirty="0"/>
        </a:p>
      </dgm:t>
    </dgm:pt>
    <dgm:pt modelId="{1EBB4695-9F77-4552-B807-D85779E047BC}" type="parTrans" cxnId="{EE91703F-DF0F-4A82-9007-A6B838A0F94F}">
      <dgm:prSet/>
      <dgm:spPr/>
      <dgm:t>
        <a:bodyPr/>
        <a:lstStyle/>
        <a:p>
          <a:endParaRPr lang="en-US"/>
        </a:p>
      </dgm:t>
    </dgm:pt>
    <dgm:pt modelId="{BC1D293A-4B5A-4851-8B7D-8AC8BC8C937B}" type="sibTrans" cxnId="{EE91703F-DF0F-4A82-9007-A6B838A0F94F}">
      <dgm:prSet/>
      <dgm:spPr/>
      <dgm:t>
        <a:bodyPr/>
        <a:lstStyle/>
        <a:p>
          <a:endParaRPr lang="en-US"/>
        </a:p>
      </dgm:t>
    </dgm:pt>
    <dgm:pt modelId="{71DDD5E5-465F-4D80-A931-77315410B080}">
      <dgm:prSet phldrT="[Text]" custT="1"/>
      <dgm:spPr/>
      <dgm:t>
        <a:bodyPr/>
        <a:lstStyle/>
        <a:p>
          <a:pPr algn="l"/>
          <a:r>
            <a:rPr lang="en-US" sz="1300" dirty="0" smtClean="0"/>
            <a:t>ED visited GDOE in July 2009 and concluded in their Sept. 2009 letter that </a:t>
          </a:r>
          <a:r>
            <a:rPr lang="en-US" sz="1300" b="1" dirty="0" smtClean="0">
              <a:solidFill>
                <a:srgbClr val="002060"/>
              </a:solidFill>
            </a:rPr>
            <a:t>GDOE made limited progress </a:t>
          </a:r>
          <a:r>
            <a:rPr lang="en-US" sz="1300" dirty="0" smtClean="0"/>
            <a:t>in addressing the fiscal management deficiencies that affected its administrations of ED funds. </a:t>
          </a:r>
          <a:endParaRPr lang="en-US" sz="1300" dirty="0"/>
        </a:p>
      </dgm:t>
    </dgm:pt>
    <dgm:pt modelId="{9E840233-9819-4CCD-9D27-E3A30B623C49}" type="parTrans" cxnId="{52CEA93C-6332-468C-A105-EA94F8651E61}">
      <dgm:prSet/>
      <dgm:spPr/>
      <dgm:t>
        <a:bodyPr/>
        <a:lstStyle/>
        <a:p>
          <a:endParaRPr lang="en-US"/>
        </a:p>
      </dgm:t>
    </dgm:pt>
    <dgm:pt modelId="{E758C2F6-F3D9-483E-AE33-6E04AE76AB00}" type="sibTrans" cxnId="{52CEA93C-6332-468C-A105-EA94F8651E61}">
      <dgm:prSet/>
      <dgm:spPr/>
      <dgm:t>
        <a:bodyPr/>
        <a:lstStyle/>
        <a:p>
          <a:endParaRPr lang="en-US"/>
        </a:p>
      </dgm:t>
    </dgm:pt>
    <dgm:pt modelId="{8BD9F01B-1755-41DE-ACF9-28039340F686}">
      <dgm:prSet phldrT="[Text]" custT="1"/>
      <dgm:spPr/>
      <dgm:t>
        <a:bodyPr/>
        <a:lstStyle/>
        <a:p>
          <a:pPr algn="l"/>
          <a:r>
            <a:rPr lang="en-US" sz="1300" dirty="0" smtClean="0"/>
            <a:t>ED issued amended special conditions that required GDOE to </a:t>
          </a:r>
          <a:r>
            <a:rPr lang="en-US" sz="1300" b="1" dirty="0" smtClean="0">
              <a:solidFill>
                <a:srgbClr val="002060"/>
              </a:solidFill>
            </a:rPr>
            <a:t>contract with a Third Party Fiduciary Agent (TPFA</a:t>
          </a:r>
          <a:r>
            <a:rPr lang="en-US" sz="1300" b="1" dirty="0" smtClean="0"/>
            <a:t>) </a:t>
          </a:r>
          <a:r>
            <a:rPr lang="en-US" sz="1300" dirty="0" smtClean="0"/>
            <a:t>to assist GDOE with the CCAP implementation.</a:t>
          </a:r>
          <a:endParaRPr lang="en-US" sz="1300" dirty="0"/>
        </a:p>
      </dgm:t>
    </dgm:pt>
    <dgm:pt modelId="{837C77B7-4326-4505-B9F9-319AD8B7C592}" type="parTrans" cxnId="{46AB6DBA-6C0E-4F05-BB2D-173D38CC6594}">
      <dgm:prSet/>
      <dgm:spPr/>
      <dgm:t>
        <a:bodyPr/>
        <a:lstStyle/>
        <a:p>
          <a:endParaRPr lang="en-US"/>
        </a:p>
      </dgm:t>
    </dgm:pt>
    <dgm:pt modelId="{18135ACD-E944-4BCE-B26A-A59A1B3D97ED}" type="sibTrans" cxnId="{46AB6DBA-6C0E-4F05-BB2D-173D38CC6594}">
      <dgm:prSet/>
      <dgm:spPr/>
      <dgm:t>
        <a:bodyPr/>
        <a:lstStyle/>
        <a:p>
          <a:endParaRPr lang="en-US"/>
        </a:p>
      </dgm:t>
    </dgm:pt>
    <dgm:pt modelId="{CD553C2F-CA42-42E7-A4C9-F004911256A3}">
      <dgm:prSet phldrT="[Text]" custT="1"/>
      <dgm:spPr/>
      <dgm:t>
        <a:bodyPr/>
        <a:lstStyle/>
        <a:p>
          <a:pPr algn="l"/>
          <a:r>
            <a:rPr lang="en-US" sz="1300" dirty="0" smtClean="0"/>
            <a:t>Special conditions required GDOE to </a:t>
          </a:r>
          <a:r>
            <a:rPr lang="en-US" sz="1300" b="1" dirty="0" smtClean="0">
              <a:solidFill>
                <a:srgbClr val="002060"/>
              </a:solidFill>
            </a:rPr>
            <a:t>revise its CCAP</a:t>
          </a:r>
          <a:r>
            <a:rPr lang="en-US" sz="1300" dirty="0" smtClean="0">
              <a:solidFill>
                <a:srgbClr val="002060"/>
              </a:solidFill>
            </a:rPr>
            <a:t> </a:t>
          </a:r>
          <a:r>
            <a:rPr lang="en-US" sz="1300" dirty="0" smtClean="0"/>
            <a:t>to include tasks with measurable objectives and increase alignment with Education Department General Administrative Regulations.</a:t>
          </a:r>
          <a:endParaRPr lang="en-US" sz="1300" dirty="0"/>
        </a:p>
      </dgm:t>
    </dgm:pt>
    <dgm:pt modelId="{987FFB76-983B-4556-A8B9-6133ACADCB90}" type="parTrans" cxnId="{35268371-3D5B-4AD6-A0A5-4FD9DE7A4AF0}">
      <dgm:prSet/>
      <dgm:spPr/>
      <dgm:t>
        <a:bodyPr/>
        <a:lstStyle/>
        <a:p>
          <a:endParaRPr lang="en-US"/>
        </a:p>
      </dgm:t>
    </dgm:pt>
    <dgm:pt modelId="{E857616A-EE90-4D93-A774-CAA843C0BC56}" type="sibTrans" cxnId="{35268371-3D5B-4AD6-A0A5-4FD9DE7A4AF0}">
      <dgm:prSet/>
      <dgm:spPr/>
      <dgm:t>
        <a:bodyPr/>
        <a:lstStyle/>
        <a:p>
          <a:endParaRPr lang="en-US"/>
        </a:p>
      </dgm:t>
    </dgm:pt>
    <dgm:pt modelId="{56699B96-C777-4E1E-B3FF-CDBE34D8290B}">
      <dgm:prSet phldrT="[Text]" custT="1"/>
      <dgm:spPr/>
      <dgm:t>
        <a:bodyPr/>
        <a:lstStyle/>
        <a:p>
          <a:pPr algn="l"/>
          <a:r>
            <a:rPr lang="en-US" sz="1400" b="0" dirty="0" smtClean="0"/>
            <a:t>GDOE has </a:t>
          </a:r>
          <a:r>
            <a:rPr lang="en-US" sz="1400" b="1" dirty="0" smtClean="0">
              <a:solidFill>
                <a:srgbClr val="002060"/>
              </a:solidFill>
            </a:rPr>
            <a:t>achieved significant completion rates</a:t>
          </a:r>
          <a:r>
            <a:rPr lang="en-US" sz="1400" b="0" dirty="0" smtClean="0">
              <a:solidFill>
                <a:srgbClr val="002060"/>
              </a:solidFill>
            </a:rPr>
            <a:t>. </a:t>
          </a:r>
          <a:r>
            <a:rPr lang="en-US" sz="1400" b="0" dirty="0" smtClean="0">
              <a:solidFill>
                <a:schemeClr val="tx1"/>
              </a:solidFill>
            </a:rPr>
            <a:t>The Internal Audit Office </a:t>
          </a:r>
          <a:r>
            <a:rPr lang="en-US" sz="1400" b="0" dirty="0" smtClean="0">
              <a:solidFill>
                <a:srgbClr val="002060"/>
              </a:solidFill>
            </a:rPr>
            <a:t>(</a:t>
          </a:r>
          <a:r>
            <a:rPr lang="en-US" sz="1400" dirty="0" smtClean="0"/>
            <a:t>IAO) initiated validation of GDOE’s CCAP reporting.</a:t>
          </a:r>
          <a:endParaRPr lang="en-US" sz="1400" dirty="0"/>
        </a:p>
      </dgm:t>
    </dgm:pt>
    <dgm:pt modelId="{B134CA73-F97E-4D71-A9F5-0CF8364B18E7}" type="parTrans" cxnId="{E9CB8CA4-A13D-4BA6-812A-6644DC2FB3FE}">
      <dgm:prSet/>
      <dgm:spPr/>
      <dgm:t>
        <a:bodyPr/>
        <a:lstStyle/>
        <a:p>
          <a:endParaRPr lang="en-US"/>
        </a:p>
      </dgm:t>
    </dgm:pt>
    <dgm:pt modelId="{24C78436-BB7D-4370-971B-F67696EEF845}" type="sibTrans" cxnId="{E9CB8CA4-A13D-4BA6-812A-6644DC2FB3FE}">
      <dgm:prSet/>
      <dgm:spPr/>
      <dgm:t>
        <a:bodyPr/>
        <a:lstStyle/>
        <a:p>
          <a:endParaRPr lang="en-US"/>
        </a:p>
      </dgm:t>
    </dgm:pt>
    <dgm:pt modelId="{73D93546-025B-4938-8C2E-EE646A0CC951}" type="pres">
      <dgm:prSet presAssocID="{2D4BC495-5A2E-46BF-AB4C-92AFBB52B1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ECD852-683A-4BE9-BFF8-CB4BD6DB531A}" type="pres">
      <dgm:prSet presAssocID="{2D4BC495-5A2E-46BF-AB4C-92AFBB52B14D}" presName="arrow" presStyleLbl="bgShp" presStyleIdx="0" presStyleCnt="1" custScaleY="74073"/>
      <dgm:spPr/>
    </dgm:pt>
    <dgm:pt modelId="{CB367A2B-CE2C-4AFC-B35A-8D9119BA9C3E}" type="pres">
      <dgm:prSet presAssocID="{2D4BC495-5A2E-46BF-AB4C-92AFBB52B14D}" presName="points" presStyleCnt="0"/>
      <dgm:spPr/>
    </dgm:pt>
    <dgm:pt modelId="{CF9377D3-6F2F-4C8C-B2BE-1A79BD59B5B0}" type="pres">
      <dgm:prSet presAssocID="{D5E50D94-173E-4841-B904-14E20F782583}" presName="compositeA" presStyleCnt="0"/>
      <dgm:spPr/>
    </dgm:pt>
    <dgm:pt modelId="{3A73B08D-4994-4862-A59C-84D42399D530}" type="pres">
      <dgm:prSet presAssocID="{D5E50D94-173E-4841-B904-14E20F782583}" presName="textA" presStyleLbl="revTx" presStyleIdx="0" presStyleCnt="6" custScaleY="93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AA2D3-A94E-450A-9167-BE5F7DEF9D85}" type="pres">
      <dgm:prSet presAssocID="{D5E50D94-173E-4841-B904-14E20F782583}" presName="circleA" presStyleLbl="node1" presStyleIdx="0" presStyleCnt="6"/>
      <dgm:spPr/>
    </dgm:pt>
    <dgm:pt modelId="{76F156A4-8C93-4E4A-8EC6-B98E48423109}" type="pres">
      <dgm:prSet presAssocID="{D5E50D94-173E-4841-B904-14E20F782583}" presName="spaceA" presStyleCnt="0"/>
      <dgm:spPr/>
    </dgm:pt>
    <dgm:pt modelId="{D1FD0D07-2267-4E55-AB96-8FF834D66913}" type="pres">
      <dgm:prSet presAssocID="{E9A687AF-AF2E-4B62-83A3-4E8BAE95F085}" presName="space" presStyleCnt="0"/>
      <dgm:spPr/>
    </dgm:pt>
    <dgm:pt modelId="{FC26936E-5563-417B-9671-C2CD4B8845AF}" type="pres">
      <dgm:prSet presAssocID="{F482828B-CC94-4D99-A9E1-A89FD341DFCC}" presName="compositeB" presStyleCnt="0"/>
      <dgm:spPr/>
    </dgm:pt>
    <dgm:pt modelId="{68126131-3D59-4A5D-8945-3F156D03DF23}" type="pres">
      <dgm:prSet presAssocID="{F482828B-CC94-4D99-A9E1-A89FD341DFCC}" presName="textB" presStyleLbl="revTx" presStyleIdx="1" presStyleCnt="6" custScaleX="143135" custScaleY="81917" custLinFactNeighborX="12467" custLinFactNeighborY="-5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D2A19-1D9E-455B-A268-EE1D252FF611}" type="pres">
      <dgm:prSet presAssocID="{F482828B-CC94-4D99-A9E1-A89FD341DFCC}" presName="circleB" presStyleLbl="node1" presStyleIdx="1" presStyleCnt="6" custLinFactNeighborY="-12856"/>
      <dgm:spPr/>
    </dgm:pt>
    <dgm:pt modelId="{3C4B5039-110F-40DC-9313-C2AE6F764764}" type="pres">
      <dgm:prSet presAssocID="{F482828B-CC94-4D99-A9E1-A89FD341DFCC}" presName="spaceB" presStyleCnt="0"/>
      <dgm:spPr/>
    </dgm:pt>
    <dgm:pt modelId="{5C2826C9-6D08-4F68-A550-2699B5A9E338}" type="pres">
      <dgm:prSet presAssocID="{BC1D293A-4B5A-4851-8B7D-8AC8BC8C937B}" presName="space" presStyleCnt="0"/>
      <dgm:spPr/>
    </dgm:pt>
    <dgm:pt modelId="{8AE6F400-37D1-4A3D-8CDD-F310B33FF1C9}" type="pres">
      <dgm:prSet presAssocID="{71DDD5E5-465F-4D80-A931-77315410B080}" presName="compositeA" presStyleCnt="0"/>
      <dgm:spPr/>
    </dgm:pt>
    <dgm:pt modelId="{3FEBCB01-F60B-41BE-8B6D-9B7EF82BFDC0}" type="pres">
      <dgm:prSet presAssocID="{71DDD5E5-465F-4D80-A931-77315410B080}" presName="textA" presStyleLbl="revTx" presStyleIdx="2" presStyleCnt="6" custScaleX="136491" custScaleY="86321" custLinFactNeighborX="7620" custLinFactNeighborY="8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52DB1-0679-4E6A-8C0C-9111A178175E}" type="pres">
      <dgm:prSet presAssocID="{71DDD5E5-465F-4D80-A931-77315410B080}" presName="circleA" presStyleLbl="node1" presStyleIdx="2" presStyleCnt="6"/>
      <dgm:spPr/>
    </dgm:pt>
    <dgm:pt modelId="{7A3149F9-4CDE-414E-869B-C6BF5CF92A50}" type="pres">
      <dgm:prSet presAssocID="{71DDD5E5-465F-4D80-A931-77315410B080}" presName="spaceA" presStyleCnt="0"/>
      <dgm:spPr/>
    </dgm:pt>
    <dgm:pt modelId="{8C27457E-4CF0-4A48-BD19-5360A338020F}" type="pres">
      <dgm:prSet presAssocID="{E758C2F6-F3D9-483E-AE33-6E04AE76AB00}" presName="space" presStyleCnt="0"/>
      <dgm:spPr/>
    </dgm:pt>
    <dgm:pt modelId="{7DD65104-3D68-4236-8690-F745F9A1484C}" type="pres">
      <dgm:prSet presAssocID="{8BD9F01B-1755-41DE-ACF9-28039340F686}" presName="compositeB" presStyleCnt="0"/>
      <dgm:spPr/>
    </dgm:pt>
    <dgm:pt modelId="{9DEB0E2F-E294-4C07-8343-AD4333058707}" type="pres">
      <dgm:prSet presAssocID="{8BD9F01B-1755-41DE-ACF9-28039340F686}" presName="textB" presStyleLbl="revTx" presStyleIdx="3" presStyleCnt="6" custLinFactNeighborX="14827" custLinFactNeighborY="-2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0E61-1454-496F-98CD-4521DD7DFD30}" type="pres">
      <dgm:prSet presAssocID="{8BD9F01B-1755-41DE-ACF9-28039340F686}" presName="circleB" presStyleLbl="node1" presStyleIdx="3" presStyleCnt="6"/>
      <dgm:spPr/>
    </dgm:pt>
    <dgm:pt modelId="{C271E52B-E522-42E6-BBB4-D8107D9077B4}" type="pres">
      <dgm:prSet presAssocID="{8BD9F01B-1755-41DE-ACF9-28039340F686}" presName="spaceB" presStyleCnt="0"/>
      <dgm:spPr/>
    </dgm:pt>
    <dgm:pt modelId="{409EC92A-A695-4A00-8E27-27666AE1041B}" type="pres">
      <dgm:prSet presAssocID="{18135ACD-E944-4BCE-B26A-A59A1B3D97ED}" presName="space" presStyleCnt="0"/>
      <dgm:spPr/>
    </dgm:pt>
    <dgm:pt modelId="{A644DE51-DAE8-48AB-841C-74A5DCFD5E64}" type="pres">
      <dgm:prSet presAssocID="{CD553C2F-CA42-42E7-A4C9-F004911256A3}" presName="compositeA" presStyleCnt="0"/>
      <dgm:spPr/>
    </dgm:pt>
    <dgm:pt modelId="{E1362AE0-226F-4BBE-A4F6-F34C62143926}" type="pres">
      <dgm:prSet presAssocID="{CD553C2F-CA42-42E7-A4C9-F004911256A3}" presName="textA" presStyleLbl="revTx" presStyleIdx="4" presStyleCnt="6" custScaleX="112635" custLinFactNeighborX="-2671" custLinFactNeighborY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DC135-21C1-4A60-8F19-B2BE90C17E4B}" type="pres">
      <dgm:prSet presAssocID="{CD553C2F-CA42-42E7-A4C9-F004911256A3}" presName="circleA" presStyleLbl="node1" presStyleIdx="4" presStyleCnt="6"/>
      <dgm:spPr/>
    </dgm:pt>
    <dgm:pt modelId="{E71C2E4F-2729-4736-A7E1-618994DF684B}" type="pres">
      <dgm:prSet presAssocID="{CD553C2F-CA42-42E7-A4C9-F004911256A3}" presName="spaceA" presStyleCnt="0"/>
      <dgm:spPr/>
    </dgm:pt>
    <dgm:pt modelId="{F83D104D-10A6-4770-BD4A-5E4E4B54B5D0}" type="pres">
      <dgm:prSet presAssocID="{E857616A-EE90-4D93-A774-CAA843C0BC56}" presName="space" presStyleCnt="0"/>
      <dgm:spPr/>
    </dgm:pt>
    <dgm:pt modelId="{11E3FDD2-28B2-4D86-8055-7D3C36D9D6B9}" type="pres">
      <dgm:prSet presAssocID="{56699B96-C777-4E1E-B3FF-CDBE34D8290B}" presName="compositeB" presStyleCnt="0"/>
      <dgm:spPr/>
    </dgm:pt>
    <dgm:pt modelId="{5745DAA4-8E6D-485C-AEC5-60FDB7EFEF99}" type="pres">
      <dgm:prSet presAssocID="{56699B96-C777-4E1E-B3FF-CDBE34D8290B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CCEB1-FD39-4B45-9B88-EA4907B917DC}" type="pres">
      <dgm:prSet presAssocID="{56699B96-C777-4E1E-B3FF-CDBE34D8290B}" presName="circleB" presStyleLbl="node1" presStyleIdx="5" presStyleCnt="6"/>
      <dgm:spPr/>
    </dgm:pt>
    <dgm:pt modelId="{5E697040-6639-49CA-926C-16BD456E8C5A}" type="pres">
      <dgm:prSet presAssocID="{56699B96-C777-4E1E-B3FF-CDBE34D8290B}" presName="spaceB" presStyleCnt="0"/>
      <dgm:spPr/>
    </dgm:pt>
  </dgm:ptLst>
  <dgm:cxnLst>
    <dgm:cxn modelId="{E9CB8CA4-A13D-4BA6-812A-6644DC2FB3FE}" srcId="{2D4BC495-5A2E-46BF-AB4C-92AFBB52B14D}" destId="{56699B96-C777-4E1E-B3FF-CDBE34D8290B}" srcOrd="5" destOrd="0" parTransId="{B134CA73-F97E-4D71-A9F5-0CF8364B18E7}" sibTransId="{24C78436-BB7D-4370-971B-F67696EEF845}"/>
    <dgm:cxn modelId="{46AB6DBA-6C0E-4F05-BB2D-173D38CC6594}" srcId="{2D4BC495-5A2E-46BF-AB4C-92AFBB52B14D}" destId="{8BD9F01B-1755-41DE-ACF9-28039340F686}" srcOrd="3" destOrd="0" parTransId="{837C77B7-4326-4505-B9F9-319AD8B7C592}" sibTransId="{18135ACD-E944-4BCE-B26A-A59A1B3D97ED}"/>
    <dgm:cxn modelId="{CE24BC1D-7969-4A56-80C6-2D7B6343BB53}" srcId="{2D4BC495-5A2E-46BF-AB4C-92AFBB52B14D}" destId="{D5E50D94-173E-4841-B904-14E20F782583}" srcOrd="0" destOrd="0" parTransId="{E9088768-9BFD-4114-A2FE-1F1E47B6BDF4}" sibTransId="{E9A687AF-AF2E-4B62-83A3-4E8BAE95F085}"/>
    <dgm:cxn modelId="{EE91703F-DF0F-4A82-9007-A6B838A0F94F}" srcId="{2D4BC495-5A2E-46BF-AB4C-92AFBB52B14D}" destId="{F482828B-CC94-4D99-A9E1-A89FD341DFCC}" srcOrd="1" destOrd="0" parTransId="{1EBB4695-9F77-4552-B807-D85779E047BC}" sibTransId="{BC1D293A-4B5A-4851-8B7D-8AC8BC8C937B}"/>
    <dgm:cxn modelId="{C3F3F20E-7101-40AF-8866-71DD7BA5BF67}" type="presOf" srcId="{8BD9F01B-1755-41DE-ACF9-28039340F686}" destId="{9DEB0E2F-E294-4C07-8343-AD4333058707}" srcOrd="0" destOrd="0" presId="urn:microsoft.com/office/officeart/2005/8/layout/hProcess11"/>
    <dgm:cxn modelId="{64EBB628-0DF0-45EC-AE1A-D21E24B2A644}" type="presOf" srcId="{F482828B-CC94-4D99-A9E1-A89FD341DFCC}" destId="{68126131-3D59-4A5D-8945-3F156D03DF23}" srcOrd="0" destOrd="0" presId="urn:microsoft.com/office/officeart/2005/8/layout/hProcess11"/>
    <dgm:cxn modelId="{11CC82E8-F28C-4327-BC60-C9335F7FBBF2}" type="presOf" srcId="{2D4BC495-5A2E-46BF-AB4C-92AFBB52B14D}" destId="{73D93546-025B-4938-8C2E-EE646A0CC951}" srcOrd="0" destOrd="0" presId="urn:microsoft.com/office/officeart/2005/8/layout/hProcess11"/>
    <dgm:cxn modelId="{DC0183AE-635E-41C5-B5EB-08C704626012}" type="presOf" srcId="{D5E50D94-173E-4841-B904-14E20F782583}" destId="{3A73B08D-4994-4862-A59C-84D42399D530}" srcOrd="0" destOrd="0" presId="urn:microsoft.com/office/officeart/2005/8/layout/hProcess11"/>
    <dgm:cxn modelId="{97A5B88E-DD07-4373-9DD8-BE3F2837B1D5}" type="presOf" srcId="{56699B96-C777-4E1E-B3FF-CDBE34D8290B}" destId="{5745DAA4-8E6D-485C-AEC5-60FDB7EFEF99}" srcOrd="0" destOrd="0" presId="urn:microsoft.com/office/officeart/2005/8/layout/hProcess11"/>
    <dgm:cxn modelId="{35268371-3D5B-4AD6-A0A5-4FD9DE7A4AF0}" srcId="{2D4BC495-5A2E-46BF-AB4C-92AFBB52B14D}" destId="{CD553C2F-CA42-42E7-A4C9-F004911256A3}" srcOrd="4" destOrd="0" parTransId="{987FFB76-983B-4556-A8B9-6133ACADCB90}" sibTransId="{E857616A-EE90-4D93-A774-CAA843C0BC56}"/>
    <dgm:cxn modelId="{616C7439-FF30-44D3-8BF1-4197195AA040}" type="presOf" srcId="{CD553C2F-CA42-42E7-A4C9-F004911256A3}" destId="{E1362AE0-226F-4BBE-A4F6-F34C62143926}" srcOrd="0" destOrd="0" presId="urn:microsoft.com/office/officeart/2005/8/layout/hProcess11"/>
    <dgm:cxn modelId="{52CEA93C-6332-468C-A105-EA94F8651E61}" srcId="{2D4BC495-5A2E-46BF-AB4C-92AFBB52B14D}" destId="{71DDD5E5-465F-4D80-A931-77315410B080}" srcOrd="2" destOrd="0" parTransId="{9E840233-9819-4CCD-9D27-E3A30B623C49}" sibTransId="{E758C2F6-F3D9-483E-AE33-6E04AE76AB00}"/>
    <dgm:cxn modelId="{1D3C0BD8-5049-4249-AB27-3BEEA9C13BEB}" type="presOf" srcId="{71DDD5E5-465F-4D80-A931-77315410B080}" destId="{3FEBCB01-F60B-41BE-8B6D-9B7EF82BFDC0}" srcOrd="0" destOrd="0" presId="urn:microsoft.com/office/officeart/2005/8/layout/hProcess11"/>
    <dgm:cxn modelId="{E6E04806-0A80-491A-844D-908593D5719D}" type="presParOf" srcId="{73D93546-025B-4938-8C2E-EE646A0CC951}" destId="{A5ECD852-683A-4BE9-BFF8-CB4BD6DB531A}" srcOrd="0" destOrd="0" presId="urn:microsoft.com/office/officeart/2005/8/layout/hProcess11"/>
    <dgm:cxn modelId="{957BE190-7A6C-486C-81F8-8A914A8FE654}" type="presParOf" srcId="{73D93546-025B-4938-8C2E-EE646A0CC951}" destId="{CB367A2B-CE2C-4AFC-B35A-8D9119BA9C3E}" srcOrd="1" destOrd="0" presId="urn:microsoft.com/office/officeart/2005/8/layout/hProcess11"/>
    <dgm:cxn modelId="{1AD70EF6-BC53-4AB3-ADC0-D1B549C81E23}" type="presParOf" srcId="{CB367A2B-CE2C-4AFC-B35A-8D9119BA9C3E}" destId="{CF9377D3-6F2F-4C8C-B2BE-1A79BD59B5B0}" srcOrd="0" destOrd="0" presId="urn:microsoft.com/office/officeart/2005/8/layout/hProcess11"/>
    <dgm:cxn modelId="{2844489E-2C55-466F-98CC-F5719896AB13}" type="presParOf" srcId="{CF9377D3-6F2F-4C8C-B2BE-1A79BD59B5B0}" destId="{3A73B08D-4994-4862-A59C-84D42399D530}" srcOrd="0" destOrd="0" presId="urn:microsoft.com/office/officeart/2005/8/layout/hProcess11"/>
    <dgm:cxn modelId="{E7B1209F-12CE-4A77-9FD4-4779CF27AE03}" type="presParOf" srcId="{CF9377D3-6F2F-4C8C-B2BE-1A79BD59B5B0}" destId="{433AA2D3-A94E-450A-9167-BE5F7DEF9D85}" srcOrd="1" destOrd="0" presId="urn:microsoft.com/office/officeart/2005/8/layout/hProcess11"/>
    <dgm:cxn modelId="{5842F214-AFF3-4438-82B4-5DE27C450E35}" type="presParOf" srcId="{CF9377D3-6F2F-4C8C-B2BE-1A79BD59B5B0}" destId="{76F156A4-8C93-4E4A-8EC6-B98E48423109}" srcOrd="2" destOrd="0" presId="urn:microsoft.com/office/officeart/2005/8/layout/hProcess11"/>
    <dgm:cxn modelId="{D6C3E957-3E48-4CB9-B28A-20CD09E36781}" type="presParOf" srcId="{CB367A2B-CE2C-4AFC-B35A-8D9119BA9C3E}" destId="{D1FD0D07-2267-4E55-AB96-8FF834D66913}" srcOrd="1" destOrd="0" presId="urn:microsoft.com/office/officeart/2005/8/layout/hProcess11"/>
    <dgm:cxn modelId="{6E192E3A-7859-44D4-A0FC-F9D287C22DE6}" type="presParOf" srcId="{CB367A2B-CE2C-4AFC-B35A-8D9119BA9C3E}" destId="{FC26936E-5563-417B-9671-C2CD4B8845AF}" srcOrd="2" destOrd="0" presId="urn:microsoft.com/office/officeart/2005/8/layout/hProcess11"/>
    <dgm:cxn modelId="{32132C4E-D907-40B7-A410-B7575389E157}" type="presParOf" srcId="{FC26936E-5563-417B-9671-C2CD4B8845AF}" destId="{68126131-3D59-4A5D-8945-3F156D03DF23}" srcOrd="0" destOrd="0" presId="urn:microsoft.com/office/officeart/2005/8/layout/hProcess11"/>
    <dgm:cxn modelId="{265301BC-DFB2-4330-BEB6-D940984B6405}" type="presParOf" srcId="{FC26936E-5563-417B-9671-C2CD4B8845AF}" destId="{960D2A19-1D9E-455B-A268-EE1D252FF611}" srcOrd="1" destOrd="0" presId="urn:microsoft.com/office/officeart/2005/8/layout/hProcess11"/>
    <dgm:cxn modelId="{D93F348B-7A7E-4AA7-9168-5A14843428F1}" type="presParOf" srcId="{FC26936E-5563-417B-9671-C2CD4B8845AF}" destId="{3C4B5039-110F-40DC-9313-C2AE6F764764}" srcOrd="2" destOrd="0" presId="urn:microsoft.com/office/officeart/2005/8/layout/hProcess11"/>
    <dgm:cxn modelId="{4B9D416C-01B8-4B1D-8559-5F4A898E3816}" type="presParOf" srcId="{CB367A2B-CE2C-4AFC-B35A-8D9119BA9C3E}" destId="{5C2826C9-6D08-4F68-A550-2699B5A9E338}" srcOrd="3" destOrd="0" presId="urn:microsoft.com/office/officeart/2005/8/layout/hProcess11"/>
    <dgm:cxn modelId="{C313524D-A710-45CB-AF62-86D6CD826A2E}" type="presParOf" srcId="{CB367A2B-CE2C-4AFC-B35A-8D9119BA9C3E}" destId="{8AE6F400-37D1-4A3D-8CDD-F310B33FF1C9}" srcOrd="4" destOrd="0" presId="urn:microsoft.com/office/officeart/2005/8/layout/hProcess11"/>
    <dgm:cxn modelId="{2A8ED563-0343-4C57-9454-3650E68DDE08}" type="presParOf" srcId="{8AE6F400-37D1-4A3D-8CDD-F310B33FF1C9}" destId="{3FEBCB01-F60B-41BE-8B6D-9B7EF82BFDC0}" srcOrd="0" destOrd="0" presId="urn:microsoft.com/office/officeart/2005/8/layout/hProcess11"/>
    <dgm:cxn modelId="{B59AECC2-7D26-4675-9909-DB32A17A4B1C}" type="presParOf" srcId="{8AE6F400-37D1-4A3D-8CDD-F310B33FF1C9}" destId="{4A452DB1-0679-4E6A-8C0C-9111A178175E}" srcOrd="1" destOrd="0" presId="urn:microsoft.com/office/officeart/2005/8/layout/hProcess11"/>
    <dgm:cxn modelId="{5652F780-9ADA-4182-9DD1-D8190BA4CAC9}" type="presParOf" srcId="{8AE6F400-37D1-4A3D-8CDD-F310B33FF1C9}" destId="{7A3149F9-4CDE-414E-869B-C6BF5CF92A50}" srcOrd="2" destOrd="0" presId="urn:microsoft.com/office/officeart/2005/8/layout/hProcess11"/>
    <dgm:cxn modelId="{FE768EB6-6957-4AF4-AD24-5417887C48F9}" type="presParOf" srcId="{CB367A2B-CE2C-4AFC-B35A-8D9119BA9C3E}" destId="{8C27457E-4CF0-4A48-BD19-5360A338020F}" srcOrd="5" destOrd="0" presId="urn:microsoft.com/office/officeart/2005/8/layout/hProcess11"/>
    <dgm:cxn modelId="{59D8E4BA-9C3A-46B6-AAA1-7F7B696C2C22}" type="presParOf" srcId="{CB367A2B-CE2C-4AFC-B35A-8D9119BA9C3E}" destId="{7DD65104-3D68-4236-8690-F745F9A1484C}" srcOrd="6" destOrd="0" presId="urn:microsoft.com/office/officeart/2005/8/layout/hProcess11"/>
    <dgm:cxn modelId="{EC88DD51-5325-4EB8-8013-6BB20B25D43E}" type="presParOf" srcId="{7DD65104-3D68-4236-8690-F745F9A1484C}" destId="{9DEB0E2F-E294-4C07-8343-AD4333058707}" srcOrd="0" destOrd="0" presId="urn:microsoft.com/office/officeart/2005/8/layout/hProcess11"/>
    <dgm:cxn modelId="{AF484250-EEF5-45D3-8282-1475F2653C31}" type="presParOf" srcId="{7DD65104-3D68-4236-8690-F745F9A1484C}" destId="{8E8F0E61-1454-496F-98CD-4521DD7DFD30}" srcOrd="1" destOrd="0" presId="urn:microsoft.com/office/officeart/2005/8/layout/hProcess11"/>
    <dgm:cxn modelId="{10A1EBC8-5D41-4096-A4DF-B158C4ECA9B1}" type="presParOf" srcId="{7DD65104-3D68-4236-8690-F745F9A1484C}" destId="{C271E52B-E522-42E6-BBB4-D8107D9077B4}" srcOrd="2" destOrd="0" presId="urn:microsoft.com/office/officeart/2005/8/layout/hProcess11"/>
    <dgm:cxn modelId="{34E1AC32-221F-4966-A776-183FF0AD6510}" type="presParOf" srcId="{CB367A2B-CE2C-4AFC-B35A-8D9119BA9C3E}" destId="{409EC92A-A695-4A00-8E27-27666AE1041B}" srcOrd="7" destOrd="0" presId="urn:microsoft.com/office/officeart/2005/8/layout/hProcess11"/>
    <dgm:cxn modelId="{BBB7196E-7881-4FF7-9122-8029103125A4}" type="presParOf" srcId="{CB367A2B-CE2C-4AFC-B35A-8D9119BA9C3E}" destId="{A644DE51-DAE8-48AB-841C-74A5DCFD5E64}" srcOrd="8" destOrd="0" presId="urn:microsoft.com/office/officeart/2005/8/layout/hProcess11"/>
    <dgm:cxn modelId="{09A0EEC7-A08C-40CB-8E04-8B7DBE374875}" type="presParOf" srcId="{A644DE51-DAE8-48AB-841C-74A5DCFD5E64}" destId="{E1362AE0-226F-4BBE-A4F6-F34C62143926}" srcOrd="0" destOrd="0" presId="urn:microsoft.com/office/officeart/2005/8/layout/hProcess11"/>
    <dgm:cxn modelId="{F444E7A1-5F43-4132-88D0-474ACCD50A80}" type="presParOf" srcId="{A644DE51-DAE8-48AB-841C-74A5DCFD5E64}" destId="{C4FDC135-21C1-4A60-8F19-B2BE90C17E4B}" srcOrd="1" destOrd="0" presId="urn:microsoft.com/office/officeart/2005/8/layout/hProcess11"/>
    <dgm:cxn modelId="{AA1A97E3-0E11-4AC6-830A-7FEA83EFEB96}" type="presParOf" srcId="{A644DE51-DAE8-48AB-841C-74A5DCFD5E64}" destId="{E71C2E4F-2729-4736-A7E1-618994DF684B}" srcOrd="2" destOrd="0" presId="urn:microsoft.com/office/officeart/2005/8/layout/hProcess11"/>
    <dgm:cxn modelId="{A4CDBAB1-A0F6-4607-BE38-B53472846A1A}" type="presParOf" srcId="{CB367A2B-CE2C-4AFC-B35A-8D9119BA9C3E}" destId="{F83D104D-10A6-4770-BD4A-5E4E4B54B5D0}" srcOrd="9" destOrd="0" presId="urn:microsoft.com/office/officeart/2005/8/layout/hProcess11"/>
    <dgm:cxn modelId="{5AE9BBB4-9334-483D-996F-4F9DE5C5D150}" type="presParOf" srcId="{CB367A2B-CE2C-4AFC-B35A-8D9119BA9C3E}" destId="{11E3FDD2-28B2-4D86-8055-7D3C36D9D6B9}" srcOrd="10" destOrd="0" presId="urn:microsoft.com/office/officeart/2005/8/layout/hProcess11"/>
    <dgm:cxn modelId="{FDC1DBC4-7980-435D-9258-D8AE6EBA3003}" type="presParOf" srcId="{11E3FDD2-28B2-4D86-8055-7D3C36D9D6B9}" destId="{5745DAA4-8E6D-485C-AEC5-60FDB7EFEF99}" srcOrd="0" destOrd="0" presId="urn:microsoft.com/office/officeart/2005/8/layout/hProcess11"/>
    <dgm:cxn modelId="{EFF2A36E-57C7-4415-AB9E-E7FCEB47D068}" type="presParOf" srcId="{11E3FDD2-28B2-4D86-8055-7D3C36D9D6B9}" destId="{06ACCEB1-FD39-4B45-9B88-EA4907B917DC}" srcOrd="1" destOrd="0" presId="urn:microsoft.com/office/officeart/2005/8/layout/hProcess11"/>
    <dgm:cxn modelId="{47D7658A-761E-4C44-B032-3408046F5050}" type="presParOf" srcId="{11E3FDD2-28B2-4D86-8055-7D3C36D9D6B9}" destId="{5E697040-6639-49CA-926C-16BD456E8C5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4BC495-5A2E-46BF-AB4C-92AFBB52B14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D9F01B-1755-41DE-ACF9-28039340F686}">
      <dgm:prSet phldrT="[Text]" custT="1"/>
      <dgm:spPr/>
      <dgm:t>
        <a:bodyPr/>
        <a:lstStyle/>
        <a:p>
          <a:pPr algn="l"/>
          <a:r>
            <a:rPr lang="en-US" sz="1400" dirty="0" smtClean="0"/>
            <a:t>Superintendent sent his </a:t>
          </a:r>
          <a:r>
            <a:rPr lang="en-US" sz="1400" b="1" dirty="0" smtClean="0">
              <a:solidFill>
                <a:srgbClr val="002060"/>
              </a:solidFill>
            </a:rPr>
            <a:t>request for reconsideration </a:t>
          </a:r>
          <a:r>
            <a:rPr lang="en-US" sz="1400" dirty="0" smtClean="0"/>
            <a:t>of the special conditions to ED.</a:t>
          </a:r>
          <a:endParaRPr lang="en-US" sz="1400" dirty="0"/>
        </a:p>
      </dgm:t>
    </dgm:pt>
    <dgm:pt modelId="{837C77B7-4326-4505-B9F9-319AD8B7C592}" type="parTrans" cxnId="{46AB6DBA-6C0E-4F05-BB2D-173D38CC6594}">
      <dgm:prSet/>
      <dgm:spPr/>
      <dgm:t>
        <a:bodyPr/>
        <a:lstStyle/>
        <a:p>
          <a:endParaRPr lang="en-US"/>
        </a:p>
      </dgm:t>
    </dgm:pt>
    <dgm:pt modelId="{18135ACD-E944-4BCE-B26A-A59A1B3D97ED}" type="sibTrans" cxnId="{46AB6DBA-6C0E-4F05-BB2D-173D38CC6594}">
      <dgm:prSet/>
      <dgm:spPr/>
      <dgm:t>
        <a:bodyPr/>
        <a:lstStyle/>
        <a:p>
          <a:endParaRPr lang="en-US"/>
        </a:p>
      </dgm:t>
    </dgm:pt>
    <dgm:pt modelId="{CD553C2F-CA42-42E7-A4C9-F004911256A3}">
      <dgm:prSet phldrT="[Text]"/>
      <dgm:spPr/>
      <dgm:t>
        <a:bodyPr/>
        <a:lstStyle/>
        <a:p>
          <a:pPr algn="l"/>
          <a:endParaRPr lang="en-US" dirty="0"/>
        </a:p>
      </dgm:t>
    </dgm:pt>
    <dgm:pt modelId="{987FFB76-983B-4556-A8B9-6133ACADCB90}" type="parTrans" cxnId="{35268371-3D5B-4AD6-A0A5-4FD9DE7A4AF0}">
      <dgm:prSet/>
      <dgm:spPr/>
      <dgm:t>
        <a:bodyPr/>
        <a:lstStyle/>
        <a:p>
          <a:endParaRPr lang="en-US"/>
        </a:p>
      </dgm:t>
    </dgm:pt>
    <dgm:pt modelId="{E857616A-EE90-4D93-A774-CAA843C0BC56}" type="sibTrans" cxnId="{35268371-3D5B-4AD6-A0A5-4FD9DE7A4AF0}">
      <dgm:prSet/>
      <dgm:spPr/>
      <dgm:t>
        <a:bodyPr/>
        <a:lstStyle/>
        <a:p>
          <a:endParaRPr lang="en-US"/>
        </a:p>
      </dgm:t>
    </dgm:pt>
    <dgm:pt modelId="{56699B96-C777-4E1E-B3FF-CDBE34D8290B}">
      <dgm:prSet phldrT="[Text]"/>
      <dgm:spPr/>
      <dgm:t>
        <a:bodyPr/>
        <a:lstStyle/>
        <a:p>
          <a:pPr algn="l"/>
          <a:endParaRPr lang="en-US" dirty="0"/>
        </a:p>
      </dgm:t>
    </dgm:pt>
    <dgm:pt modelId="{B134CA73-F97E-4D71-A9F5-0CF8364B18E7}" type="parTrans" cxnId="{E9CB8CA4-A13D-4BA6-812A-6644DC2FB3FE}">
      <dgm:prSet/>
      <dgm:spPr/>
      <dgm:t>
        <a:bodyPr/>
        <a:lstStyle/>
        <a:p>
          <a:endParaRPr lang="en-US"/>
        </a:p>
      </dgm:t>
    </dgm:pt>
    <dgm:pt modelId="{24C78436-BB7D-4370-971B-F67696EEF845}" type="sibTrans" cxnId="{E9CB8CA4-A13D-4BA6-812A-6644DC2FB3FE}">
      <dgm:prSet/>
      <dgm:spPr/>
      <dgm:t>
        <a:bodyPr/>
        <a:lstStyle/>
        <a:p>
          <a:endParaRPr lang="en-US"/>
        </a:p>
      </dgm:t>
    </dgm:pt>
    <dgm:pt modelId="{428099BC-9066-4450-8346-2C48EB9E6B09}">
      <dgm:prSet/>
      <dgm:spPr/>
      <dgm:t>
        <a:bodyPr/>
        <a:lstStyle/>
        <a:p>
          <a:endParaRPr lang="en-US" dirty="0"/>
        </a:p>
      </dgm:t>
    </dgm:pt>
    <dgm:pt modelId="{62103092-3C61-4BB1-A6E3-0FCB34D707E2}" type="parTrans" cxnId="{C16CE114-FD95-4D9C-B266-92F8F39A3EA0}">
      <dgm:prSet/>
      <dgm:spPr/>
      <dgm:t>
        <a:bodyPr/>
        <a:lstStyle/>
        <a:p>
          <a:endParaRPr lang="en-US"/>
        </a:p>
      </dgm:t>
    </dgm:pt>
    <dgm:pt modelId="{F3B8004E-A496-4F8A-91A3-59D4C9C55886}" type="sibTrans" cxnId="{C16CE114-FD95-4D9C-B266-92F8F39A3EA0}">
      <dgm:prSet/>
      <dgm:spPr/>
      <dgm:t>
        <a:bodyPr/>
        <a:lstStyle/>
        <a:p>
          <a:endParaRPr lang="en-US"/>
        </a:p>
      </dgm:t>
    </dgm:pt>
    <dgm:pt modelId="{E3CCC68C-D945-4C40-AA2A-A343E3F08F3F}">
      <dgm:prSet/>
      <dgm:spPr/>
      <dgm:t>
        <a:bodyPr/>
        <a:lstStyle/>
        <a:p>
          <a:endParaRPr lang="en-US" dirty="0"/>
        </a:p>
      </dgm:t>
    </dgm:pt>
    <dgm:pt modelId="{900BF482-47E4-4E1A-A34B-6D1B3B1BBA70}" type="parTrans" cxnId="{1293D85C-0746-443E-9024-7A12BFAE7129}">
      <dgm:prSet/>
      <dgm:spPr/>
      <dgm:t>
        <a:bodyPr/>
        <a:lstStyle/>
        <a:p>
          <a:endParaRPr lang="en-US"/>
        </a:p>
      </dgm:t>
    </dgm:pt>
    <dgm:pt modelId="{81BB6B09-81E7-4553-B3EA-231F481B4CA1}" type="sibTrans" cxnId="{1293D85C-0746-443E-9024-7A12BFAE7129}">
      <dgm:prSet/>
      <dgm:spPr/>
      <dgm:t>
        <a:bodyPr/>
        <a:lstStyle/>
        <a:p>
          <a:endParaRPr lang="en-US"/>
        </a:p>
      </dgm:t>
    </dgm:pt>
    <dgm:pt modelId="{9A1B7F28-37BF-463B-AC08-C6C2AEE40376}">
      <dgm:prSet/>
      <dgm:spPr/>
      <dgm:t>
        <a:bodyPr/>
        <a:lstStyle/>
        <a:p>
          <a:endParaRPr lang="en-US" dirty="0"/>
        </a:p>
      </dgm:t>
    </dgm:pt>
    <dgm:pt modelId="{4386EA42-BF8B-4383-AA9A-AF680894AE5F}" type="parTrans" cxnId="{1ACA00D9-D707-4673-AAC5-03834613871F}">
      <dgm:prSet/>
      <dgm:spPr/>
      <dgm:t>
        <a:bodyPr/>
        <a:lstStyle/>
        <a:p>
          <a:endParaRPr lang="en-US"/>
        </a:p>
      </dgm:t>
    </dgm:pt>
    <dgm:pt modelId="{0C7F2DF4-E376-4E59-A7AE-6CC792CF4C57}" type="sibTrans" cxnId="{1ACA00D9-D707-4673-AAC5-03834613871F}">
      <dgm:prSet/>
      <dgm:spPr/>
      <dgm:t>
        <a:bodyPr/>
        <a:lstStyle/>
        <a:p>
          <a:endParaRPr lang="en-US"/>
        </a:p>
      </dgm:t>
    </dgm:pt>
    <dgm:pt modelId="{73D93546-025B-4938-8C2E-EE646A0CC951}" type="pres">
      <dgm:prSet presAssocID="{2D4BC495-5A2E-46BF-AB4C-92AFBB52B1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ECD852-683A-4BE9-BFF8-CB4BD6DB531A}" type="pres">
      <dgm:prSet presAssocID="{2D4BC495-5A2E-46BF-AB4C-92AFBB52B14D}" presName="arrow" presStyleLbl="bgShp" presStyleIdx="0" presStyleCnt="1" custScaleY="74073"/>
      <dgm:spPr/>
    </dgm:pt>
    <dgm:pt modelId="{CB367A2B-CE2C-4AFC-B35A-8D9119BA9C3E}" type="pres">
      <dgm:prSet presAssocID="{2D4BC495-5A2E-46BF-AB4C-92AFBB52B14D}" presName="points" presStyleCnt="0"/>
      <dgm:spPr/>
    </dgm:pt>
    <dgm:pt modelId="{A517B5C4-62B2-4AE9-81EF-7FCF9B9D2F2A}" type="pres">
      <dgm:prSet presAssocID="{8BD9F01B-1755-41DE-ACF9-28039340F686}" presName="compositeA" presStyleCnt="0"/>
      <dgm:spPr/>
    </dgm:pt>
    <dgm:pt modelId="{B00A6BAD-BA3D-4D8E-A288-38CFB413F084}" type="pres">
      <dgm:prSet presAssocID="{8BD9F01B-1755-41DE-ACF9-28039340F686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9B8D9-1C44-4DA9-B3A3-33BC6A223773}" type="pres">
      <dgm:prSet presAssocID="{8BD9F01B-1755-41DE-ACF9-28039340F686}" presName="circleA" presStyleLbl="node1" presStyleIdx="0" presStyleCnt="6"/>
      <dgm:spPr/>
    </dgm:pt>
    <dgm:pt modelId="{7431E629-581E-427C-A845-8317268EBABA}" type="pres">
      <dgm:prSet presAssocID="{8BD9F01B-1755-41DE-ACF9-28039340F686}" presName="spaceA" presStyleCnt="0"/>
      <dgm:spPr/>
    </dgm:pt>
    <dgm:pt modelId="{409EC92A-A695-4A00-8E27-27666AE1041B}" type="pres">
      <dgm:prSet presAssocID="{18135ACD-E944-4BCE-B26A-A59A1B3D97ED}" presName="space" presStyleCnt="0"/>
      <dgm:spPr/>
    </dgm:pt>
    <dgm:pt modelId="{E829EFD8-F021-484D-A899-6024A0F1C799}" type="pres">
      <dgm:prSet presAssocID="{CD553C2F-CA42-42E7-A4C9-F004911256A3}" presName="compositeB" presStyleCnt="0"/>
      <dgm:spPr/>
    </dgm:pt>
    <dgm:pt modelId="{703954A4-DBB1-4278-BB28-B64F6E02ACA5}" type="pres">
      <dgm:prSet presAssocID="{CD553C2F-CA42-42E7-A4C9-F004911256A3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531C4-DF19-4DF2-ABFB-4E08054EAC41}" type="pres">
      <dgm:prSet presAssocID="{CD553C2F-CA42-42E7-A4C9-F004911256A3}" presName="circleB" presStyleLbl="node1" presStyleIdx="1" presStyleCnt="6"/>
      <dgm:spPr/>
    </dgm:pt>
    <dgm:pt modelId="{65054711-60AF-4A6E-8B6D-A382A15447B5}" type="pres">
      <dgm:prSet presAssocID="{CD553C2F-CA42-42E7-A4C9-F004911256A3}" presName="spaceB" presStyleCnt="0"/>
      <dgm:spPr/>
    </dgm:pt>
    <dgm:pt modelId="{F83D104D-10A6-4770-BD4A-5E4E4B54B5D0}" type="pres">
      <dgm:prSet presAssocID="{E857616A-EE90-4D93-A774-CAA843C0BC56}" presName="space" presStyleCnt="0"/>
      <dgm:spPr/>
    </dgm:pt>
    <dgm:pt modelId="{A1F0EBB8-098F-4334-B857-37E7D4C4906F}" type="pres">
      <dgm:prSet presAssocID="{56699B96-C777-4E1E-B3FF-CDBE34D8290B}" presName="compositeA" presStyleCnt="0"/>
      <dgm:spPr/>
    </dgm:pt>
    <dgm:pt modelId="{E9C26A4A-CBB6-4983-B2D5-F86D06499510}" type="pres">
      <dgm:prSet presAssocID="{56699B96-C777-4E1E-B3FF-CDBE34D8290B}" presName="textA" presStyleLbl="revTx" presStyleIdx="2" presStyleCnt="6" custLinFactNeighborX="14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8BC90-F982-4B3B-A590-95171CDA7053}" type="pres">
      <dgm:prSet presAssocID="{56699B96-C777-4E1E-B3FF-CDBE34D8290B}" presName="circleA" presStyleLbl="node1" presStyleIdx="2" presStyleCnt="6"/>
      <dgm:spPr/>
    </dgm:pt>
    <dgm:pt modelId="{C967750D-5BAE-4C08-95F3-4D66FBCDB06D}" type="pres">
      <dgm:prSet presAssocID="{56699B96-C777-4E1E-B3FF-CDBE34D8290B}" presName="spaceA" presStyleCnt="0"/>
      <dgm:spPr/>
    </dgm:pt>
    <dgm:pt modelId="{B600325B-F1C9-4CA1-9BED-E3847DB38BCB}" type="pres">
      <dgm:prSet presAssocID="{24C78436-BB7D-4370-971B-F67696EEF845}" presName="space" presStyleCnt="0"/>
      <dgm:spPr/>
    </dgm:pt>
    <dgm:pt modelId="{01696924-59F2-43F5-ADDB-C8612881A61E}" type="pres">
      <dgm:prSet presAssocID="{428099BC-9066-4450-8346-2C48EB9E6B09}" presName="compositeB" presStyleCnt="0"/>
      <dgm:spPr/>
    </dgm:pt>
    <dgm:pt modelId="{DF01DEA7-501B-4D78-AB49-0D2B5093C6AC}" type="pres">
      <dgm:prSet presAssocID="{428099BC-9066-4450-8346-2C48EB9E6B09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BDDD6-E5BC-4E41-BC0F-2DE74F763DCF}" type="pres">
      <dgm:prSet presAssocID="{428099BC-9066-4450-8346-2C48EB9E6B09}" presName="circleB" presStyleLbl="node1" presStyleIdx="3" presStyleCnt="6"/>
      <dgm:spPr/>
    </dgm:pt>
    <dgm:pt modelId="{95A08A13-5A3D-4CEF-8BE4-C464DD199BF2}" type="pres">
      <dgm:prSet presAssocID="{428099BC-9066-4450-8346-2C48EB9E6B09}" presName="spaceB" presStyleCnt="0"/>
      <dgm:spPr/>
    </dgm:pt>
    <dgm:pt modelId="{09433466-7143-423B-81B4-964A451D7779}" type="pres">
      <dgm:prSet presAssocID="{F3B8004E-A496-4F8A-91A3-59D4C9C55886}" presName="space" presStyleCnt="0"/>
      <dgm:spPr/>
    </dgm:pt>
    <dgm:pt modelId="{C2DA5CBC-0F7D-4215-B01A-5B056FBA1685}" type="pres">
      <dgm:prSet presAssocID="{E3CCC68C-D945-4C40-AA2A-A343E3F08F3F}" presName="compositeA" presStyleCnt="0"/>
      <dgm:spPr/>
    </dgm:pt>
    <dgm:pt modelId="{E872A2E4-314E-4FA0-BF0D-1006998E63AC}" type="pres">
      <dgm:prSet presAssocID="{E3CCC68C-D945-4C40-AA2A-A343E3F08F3F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AC513-BBC1-4045-AD81-0E1F49A32667}" type="pres">
      <dgm:prSet presAssocID="{E3CCC68C-D945-4C40-AA2A-A343E3F08F3F}" presName="circleA" presStyleLbl="node1" presStyleIdx="4" presStyleCnt="6"/>
      <dgm:spPr/>
    </dgm:pt>
    <dgm:pt modelId="{2356381F-6B2C-47DD-96D7-53FDA0022403}" type="pres">
      <dgm:prSet presAssocID="{E3CCC68C-D945-4C40-AA2A-A343E3F08F3F}" presName="spaceA" presStyleCnt="0"/>
      <dgm:spPr/>
    </dgm:pt>
    <dgm:pt modelId="{C5C9C334-2930-4D56-BB48-3511271B7B85}" type="pres">
      <dgm:prSet presAssocID="{81BB6B09-81E7-4553-B3EA-231F481B4CA1}" presName="space" presStyleCnt="0"/>
      <dgm:spPr/>
    </dgm:pt>
    <dgm:pt modelId="{E6376F7F-4C1C-4832-9D68-5AFCDD476E63}" type="pres">
      <dgm:prSet presAssocID="{9A1B7F28-37BF-463B-AC08-C6C2AEE40376}" presName="compositeB" presStyleCnt="0"/>
      <dgm:spPr/>
    </dgm:pt>
    <dgm:pt modelId="{D0EB598F-5C41-484D-B251-2CC992EA2607}" type="pres">
      <dgm:prSet presAssocID="{9A1B7F28-37BF-463B-AC08-C6C2AEE40376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93758-2A56-4006-98D5-A873B18F1188}" type="pres">
      <dgm:prSet presAssocID="{9A1B7F28-37BF-463B-AC08-C6C2AEE40376}" presName="circleB" presStyleLbl="node1" presStyleIdx="5" presStyleCnt="6"/>
      <dgm:spPr/>
    </dgm:pt>
    <dgm:pt modelId="{A0004530-F4B2-4335-A79F-4F1B30D57CA4}" type="pres">
      <dgm:prSet presAssocID="{9A1B7F28-37BF-463B-AC08-C6C2AEE40376}" presName="spaceB" presStyleCnt="0"/>
      <dgm:spPr/>
    </dgm:pt>
  </dgm:ptLst>
  <dgm:cxnLst>
    <dgm:cxn modelId="{E9CB8CA4-A13D-4BA6-812A-6644DC2FB3FE}" srcId="{2D4BC495-5A2E-46BF-AB4C-92AFBB52B14D}" destId="{56699B96-C777-4E1E-B3FF-CDBE34D8290B}" srcOrd="2" destOrd="0" parTransId="{B134CA73-F97E-4D71-A9F5-0CF8364B18E7}" sibTransId="{24C78436-BB7D-4370-971B-F67696EEF845}"/>
    <dgm:cxn modelId="{1293D85C-0746-443E-9024-7A12BFAE7129}" srcId="{2D4BC495-5A2E-46BF-AB4C-92AFBB52B14D}" destId="{E3CCC68C-D945-4C40-AA2A-A343E3F08F3F}" srcOrd="4" destOrd="0" parTransId="{900BF482-47E4-4E1A-A34B-6D1B3B1BBA70}" sibTransId="{81BB6B09-81E7-4553-B3EA-231F481B4CA1}"/>
    <dgm:cxn modelId="{46AB6DBA-6C0E-4F05-BB2D-173D38CC6594}" srcId="{2D4BC495-5A2E-46BF-AB4C-92AFBB52B14D}" destId="{8BD9F01B-1755-41DE-ACF9-28039340F686}" srcOrd="0" destOrd="0" parTransId="{837C77B7-4326-4505-B9F9-319AD8B7C592}" sibTransId="{18135ACD-E944-4BCE-B26A-A59A1B3D97ED}"/>
    <dgm:cxn modelId="{6AE04EC9-22E5-47A5-956A-434FD98F3D46}" type="presOf" srcId="{8BD9F01B-1755-41DE-ACF9-28039340F686}" destId="{B00A6BAD-BA3D-4D8E-A288-38CFB413F084}" srcOrd="0" destOrd="0" presId="urn:microsoft.com/office/officeart/2005/8/layout/hProcess11"/>
    <dgm:cxn modelId="{B43C62F1-BE09-45A8-8925-7A888E49697E}" type="presOf" srcId="{56699B96-C777-4E1E-B3FF-CDBE34D8290B}" destId="{E9C26A4A-CBB6-4983-B2D5-F86D06499510}" srcOrd="0" destOrd="0" presId="urn:microsoft.com/office/officeart/2005/8/layout/hProcess11"/>
    <dgm:cxn modelId="{1A7B8BC6-30BC-4FDB-A14A-A7E73E086393}" type="presOf" srcId="{428099BC-9066-4450-8346-2C48EB9E6B09}" destId="{DF01DEA7-501B-4D78-AB49-0D2B5093C6AC}" srcOrd="0" destOrd="0" presId="urn:microsoft.com/office/officeart/2005/8/layout/hProcess11"/>
    <dgm:cxn modelId="{D6D31E29-9B90-4FFD-83CD-4E8E89E2B8CC}" type="presOf" srcId="{CD553C2F-CA42-42E7-A4C9-F004911256A3}" destId="{703954A4-DBB1-4278-BB28-B64F6E02ACA5}" srcOrd="0" destOrd="0" presId="urn:microsoft.com/office/officeart/2005/8/layout/hProcess11"/>
    <dgm:cxn modelId="{CA6EC761-BB58-4EA5-8886-C377F8D5369B}" type="presOf" srcId="{9A1B7F28-37BF-463B-AC08-C6C2AEE40376}" destId="{D0EB598F-5C41-484D-B251-2CC992EA2607}" srcOrd="0" destOrd="0" presId="urn:microsoft.com/office/officeart/2005/8/layout/hProcess11"/>
    <dgm:cxn modelId="{03EDDFDC-42DD-4737-968F-BA8674DC0E3B}" type="presOf" srcId="{2D4BC495-5A2E-46BF-AB4C-92AFBB52B14D}" destId="{73D93546-025B-4938-8C2E-EE646A0CC951}" srcOrd="0" destOrd="0" presId="urn:microsoft.com/office/officeart/2005/8/layout/hProcess11"/>
    <dgm:cxn modelId="{984F7FEA-C527-42C1-AA07-934BE0CC3FB6}" type="presOf" srcId="{E3CCC68C-D945-4C40-AA2A-A343E3F08F3F}" destId="{E872A2E4-314E-4FA0-BF0D-1006998E63AC}" srcOrd="0" destOrd="0" presId="urn:microsoft.com/office/officeart/2005/8/layout/hProcess11"/>
    <dgm:cxn modelId="{C16CE114-FD95-4D9C-B266-92F8F39A3EA0}" srcId="{2D4BC495-5A2E-46BF-AB4C-92AFBB52B14D}" destId="{428099BC-9066-4450-8346-2C48EB9E6B09}" srcOrd="3" destOrd="0" parTransId="{62103092-3C61-4BB1-A6E3-0FCB34D707E2}" sibTransId="{F3B8004E-A496-4F8A-91A3-59D4C9C55886}"/>
    <dgm:cxn modelId="{1ACA00D9-D707-4673-AAC5-03834613871F}" srcId="{2D4BC495-5A2E-46BF-AB4C-92AFBB52B14D}" destId="{9A1B7F28-37BF-463B-AC08-C6C2AEE40376}" srcOrd="5" destOrd="0" parTransId="{4386EA42-BF8B-4383-AA9A-AF680894AE5F}" sibTransId="{0C7F2DF4-E376-4E59-A7AE-6CC792CF4C57}"/>
    <dgm:cxn modelId="{35268371-3D5B-4AD6-A0A5-4FD9DE7A4AF0}" srcId="{2D4BC495-5A2E-46BF-AB4C-92AFBB52B14D}" destId="{CD553C2F-CA42-42E7-A4C9-F004911256A3}" srcOrd="1" destOrd="0" parTransId="{987FFB76-983B-4556-A8B9-6133ACADCB90}" sibTransId="{E857616A-EE90-4D93-A774-CAA843C0BC56}"/>
    <dgm:cxn modelId="{BFC0BB75-0450-41BD-8DBE-71C68A732CE0}" type="presParOf" srcId="{73D93546-025B-4938-8C2E-EE646A0CC951}" destId="{A5ECD852-683A-4BE9-BFF8-CB4BD6DB531A}" srcOrd="0" destOrd="0" presId="urn:microsoft.com/office/officeart/2005/8/layout/hProcess11"/>
    <dgm:cxn modelId="{9DE9AB87-C6CD-4E73-8F08-E13E229E6269}" type="presParOf" srcId="{73D93546-025B-4938-8C2E-EE646A0CC951}" destId="{CB367A2B-CE2C-4AFC-B35A-8D9119BA9C3E}" srcOrd="1" destOrd="0" presId="urn:microsoft.com/office/officeart/2005/8/layout/hProcess11"/>
    <dgm:cxn modelId="{45414298-89D6-4DA7-8247-CD9507B75035}" type="presParOf" srcId="{CB367A2B-CE2C-4AFC-B35A-8D9119BA9C3E}" destId="{A517B5C4-62B2-4AE9-81EF-7FCF9B9D2F2A}" srcOrd="0" destOrd="0" presId="urn:microsoft.com/office/officeart/2005/8/layout/hProcess11"/>
    <dgm:cxn modelId="{FBBF0671-BE56-48FF-874E-7D813C93470E}" type="presParOf" srcId="{A517B5C4-62B2-4AE9-81EF-7FCF9B9D2F2A}" destId="{B00A6BAD-BA3D-4D8E-A288-38CFB413F084}" srcOrd="0" destOrd="0" presId="urn:microsoft.com/office/officeart/2005/8/layout/hProcess11"/>
    <dgm:cxn modelId="{946881E0-C8F5-48A9-B790-8F65C23A16FD}" type="presParOf" srcId="{A517B5C4-62B2-4AE9-81EF-7FCF9B9D2F2A}" destId="{3709B8D9-1C44-4DA9-B3A3-33BC6A223773}" srcOrd="1" destOrd="0" presId="urn:microsoft.com/office/officeart/2005/8/layout/hProcess11"/>
    <dgm:cxn modelId="{F6C1DF6D-41A3-4A74-A960-BB6DAE9F797D}" type="presParOf" srcId="{A517B5C4-62B2-4AE9-81EF-7FCF9B9D2F2A}" destId="{7431E629-581E-427C-A845-8317268EBABA}" srcOrd="2" destOrd="0" presId="urn:microsoft.com/office/officeart/2005/8/layout/hProcess11"/>
    <dgm:cxn modelId="{EC309028-E9E4-45DB-BDBF-DA6618DC8917}" type="presParOf" srcId="{CB367A2B-CE2C-4AFC-B35A-8D9119BA9C3E}" destId="{409EC92A-A695-4A00-8E27-27666AE1041B}" srcOrd="1" destOrd="0" presId="urn:microsoft.com/office/officeart/2005/8/layout/hProcess11"/>
    <dgm:cxn modelId="{A5814AC0-90D0-4621-AAFE-ED31B763FFEB}" type="presParOf" srcId="{CB367A2B-CE2C-4AFC-B35A-8D9119BA9C3E}" destId="{E829EFD8-F021-484D-A899-6024A0F1C799}" srcOrd="2" destOrd="0" presId="urn:microsoft.com/office/officeart/2005/8/layout/hProcess11"/>
    <dgm:cxn modelId="{417306FA-B2E3-4FFB-BB53-555987E736BD}" type="presParOf" srcId="{E829EFD8-F021-484D-A899-6024A0F1C799}" destId="{703954A4-DBB1-4278-BB28-B64F6E02ACA5}" srcOrd="0" destOrd="0" presId="urn:microsoft.com/office/officeart/2005/8/layout/hProcess11"/>
    <dgm:cxn modelId="{3B9F6C09-49B9-47CD-B51A-B47D7DB011CD}" type="presParOf" srcId="{E829EFD8-F021-484D-A899-6024A0F1C799}" destId="{542531C4-DF19-4DF2-ABFB-4E08054EAC41}" srcOrd="1" destOrd="0" presId="urn:microsoft.com/office/officeart/2005/8/layout/hProcess11"/>
    <dgm:cxn modelId="{58AAE4EF-9E98-4C2E-9EFD-6849B6173897}" type="presParOf" srcId="{E829EFD8-F021-484D-A899-6024A0F1C799}" destId="{65054711-60AF-4A6E-8B6D-A382A15447B5}" srcOrd="2" destOrd="0" presId="urn:microsoft.com/office/officeart/2005/8/layout/hProcess11"/>
    <dgm:cxn modelId="{4EB3063D-876F-4BDC-B264-9EF64C7ED4EB}" type="presParOf" srcId="{CB367A2B-CE2C-4AFC-B35A-8D9119BA9C3E}" destId="{F83D104D-10A6-4770-BD4A-5E4E4B54B5D0}" srcOrd="3" destOrd="0" presId="urn:microsoft.com/office/officeart/2005/8/layout/hProcess11"/>
    <dgm:cxn modelId="{A01705A6-935E-4935-A9B5-27BB62D821DD}" type="presParOf" srcId="{CB367A2B-CE2C-4AFC-B35A-8D9119BA9C3E}" destId="{A1F0EBB8-098F-4334-B857-37E7D4C4906F}" srcOrd="4" destOrd="0" presId="urn:microsoft.com/office/officeart/2005/8/layout/hProcess11"/>
    <dgm:cxn modelId="{26FFEC1E-D041-4B0E-AD48-6D79C23516A0}" type="presParOf" srcId="{A1F0EBB8-098F-4334-B857-37E7D4C4906F}" destId="{E9C26A4A-CBB6-4983-B2D5-F86D06499510}" srcOrd="0" destOrd="0" presId="urn:microsoft.com/office/officeart/2005/8/layout/hProcess11"/>
    <dgm:cxn modelId="{A2A4D6E3-1DBF-4C5F-98F0-BC9816409896}" type="presParOf" srcId="{A1F0EBB8-098F-4334-B857-37E7D4C4906F}" destId="{0AA8BC90-F982-4B3B-A590-95171CDA7053}" srcOrd="1" destOrd="0" presId="urn:microsoft.com/office/officeart/2005/8/layout/hProcess11"/>
    <dgm:cxn modelId="{5EF8F173-A9B4-4B75-91DB-20FBA66F4746}" type="presParOf" srcId="{A1F0EBB8-098F-4334-B857-37E7D4C4906F}" destId="{C967750D-5BAE-4C08-95F3-4D66FBCDB06D}" srcOrd="2" destOrd="0" presId="urn:microsoft.com/office/officeart/2005/8/layout/hProcess11"/>
    <dgm:cxn modelId="{182BB659-F976-4FCD-9CA2-BD2C4E5F9371}" type="presParOf" srcId="{CB367A2B-CE2C-4AFC-B35A-8D9119BA9C3E}" destId="{B600325B-F1C9-4CA1-9BED-E3847DB38BCB}" srcOrd="5" destOrd="0" presId="urn:microsoft.com/office/officeart/2005/8/layout/hProcess11"/>
    <dgm:cxn modelId="{9B05F033-0C94-4F18-989A-735274122DB9}" type="presParOf" srcId="{CB367A2B-CE2C-4AFC-B35A-8D9119BA9C3E}" destId="{01696924-59F2-43F5-ADDB-C8612881A61E}" srcOrd="6" destOrd="0" presId="urn:microsoft.com/office/officeart/2005/8/layout/hProcess11"/>
    <dgm:cxn modelId="{D2FB1414-EDF3-48DE-A87D-F17709FB414A}" type="presParOf" srcId="{01696924-59F2-43F5-ADDB-C8612881A61E}" destId="{DF01DEA7-501B-4D78-AB49-0D2B5093C6AC}" srcOrd="0" destOrd="0" presId="urn:microsoft.com/office/officeart/2005/8/layout/hProcess11"/>
    <dgm:cxn modelId="{5B57909F-87B5-4E3B-9C3F-3494A977D091}" type="presParOf" srcId="{01696924-59F2-43F5-ADDB-C8612881A61E}" destId="{D3FBDDD6-E5BC-4E41-BC0F-2DE74F763DCF}" srcOrd="1" destOrd="0" presId="urn:microsoft.com/office/officeart/2005/8/layout/hProcess11"/>
    <dgm:cxn modelId="{8CFF5E95-7BEA-493C-8FFD-2F23AF7EB41B}" type="presParOf" srcId="{01696924-59F2-43F5-ADDB-C8612881A61E}" destId="{95A08A13-5A3D-4CEF-8BE4-C464DD199BF2}" srcOrd="2" destOrd="0" presId="urn:microsoft.com/office/officeart/2005/8/layout/hProcess11"/>
    <dgm:cxn modelId="{CEE760FC-6801-4930-8703-5F3899C44440}" type="presParOf" srcId="{CB367A2B-CE2C-4AFC-B35A-8D9119BA9C3E}" destId="{09433466-7143-423B-81B4-964A451D7779}" srcOrd="7" destOrd="0" presId="urn:microsoft.com/office/officeart/2005/8/layout/hProcess11"/>
    <dgm:cxn modelId="{67C37991-512A-417D-9364-D33791C0CDFC}" type="presParOf" srcId="{CB367A2B-CE2C-4AFC-B35A-8D9119BA9C3E}" destId="{C2DA5CBC-0F7D-4215-B01A-5B056FBA1685}" srcOrd="8" destOrd="0" presId="urn:microsoft.com/office/officeart/2005/8/layout/hProcess11"/>
    <dgm:cxn modelId="{3347A2DC-7340-43A2-A9BD-02768D450195}" type="presParOf" srcId="{C2DA5CBC-0F7D-4215-B01A-5B056FBA1685}" destId="{E872A2E4-314E-4FA0-BF0D-1006998E63AC}" srcOrd="0" destOrd="0" presId="urn:microsoft.com/office/officeart/2005/8/layout/hProcess11"/>
    <dgm:cxn modelId="{3A5F509A-44D3-491B-9DAC-D48974FD4B2C}" type="presParOf" srcId="{C2DA5CBC-0F7D-4215-B01A-5B056FBA1685}" destId="{62AAC513-BBC1-4045-AD81-0E1F49A32667}" srcOrd="1" destOrd="0" presId="urn:microsoft.com/office/officeart/2005/8/layout/hProcess11"/>
    <dgm:cxn modelId="{E79FB9E8-CF41-4782-9691-6838782383E8}" type="presParOf" srcId="{C2DA5CBC-0F7D-4215-B01A-5B056FBA1685}" destId="{2356381F-6B2C-47DD-96D7-53FDA0022403}" srcOrd="2" destOrd="0" presId="urn:microsoft.com/office/officeart/2005/8/layout/hProcess11"/>
    <dgm:cxn modelId="{4E87E65B-01DE-4D9F-AD18-69C15CA7C8A6}" type="presParOf" srcId="{CB367A2B-CE2C-4AFC-B35A-8D9119BA9C3E}" destId="{C5C9C334-2930-4D56-BB48-3511271B7B85}" srcOrd="9" destOrd="0" presId="urn:microsoft.com/office/officeart/2005/8/layout/hProcess11"/>
    <dgm:cxn modelId="{0214572C-C573-49FC-B0D1-8B171A5C9264}" type="presParOf" srcId="{CB367A2B-CE2C-4AFC-B35A-8D9119BA9C3E}" destId="{E6376F7F-4C1C-4832-9D68-5AFCDD476E63}" srcOrd="10" destOrd="0" presId="urn:microsoft.com/office/officeart/2005/8/layout/hProcess11"/>
    <dgm:cxn modelId="{6C41A1B7-CF5E-4E1E-8367-64797B7E8D85}" type="presParOf" srcId="{E6376F7F-4C1C-4832-9D68-5AFCDD476E63}" destId="{D0EB598F-5C41-484D-B251-2CC992EA2607}" srcOrd="0" destOrd="0" presId="urn:microsoft.com/office/officeart/2005/8/layout/hProcess11"/>
    <dgm:cxn modelId="{F71773A2-D15A-4D7A-B207-56D50F4B2C1F}" type="presParOf" srcId="{E6376F7F-4C1C-4832-9D68-5AFCDD476E63}" destId="{5F593758-2A56-4006-98D5-A873B18F1188}" srcOrd="1" destOrd="0" presId="urn:microsoft.com/office/officeart/2005/8/layout/hProcess11"/>
    <dgm:cxn modelId="{DEFAD378-2B1C-4CD7-9651-23FE789D5237}" type="presParOf" srcId="{E6376F7F-4C1C-4832-9D68-5AFCDD476E63}" destId="{A0004530-F4B2-4335-A79F-4F1B30D57CA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CD852-683A-4BE9-BFF8-CB4BD6DB531A}">
      <dsp:nvSpPr>
        <dsp:cNvPr id="0" name=""/>
        <dsp:cNvSpPr/>
      </dsp:nvSpPr>
      <dsp:spPr>
        <a:xfrm>
          <a:off x="0" y="1906579"/>
          <a:ext cx="10898372" cy="160550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3B08D-4994-4862-A59C-84D42399D530}">
      <dsp:nvSpPr>
        <dsp:cNvPr id="0" name=""/>
        <dsp:cNvSpPr/>
      </dsp:nvSpPr>
      <dsp:spPr>
        <a:xfrm>
          <a:off x="526" y="35806"/>
          <a:ext cx="1367351" cy="202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U.S. Department of Education (ED) designated the Guam Department of Education (GDOE) as a </a:t>
          </a:r>
          <a:r>
            <a:rPr lang="en-US" sz="1300" b="1" kern="1200" dirty="0" smtClean="0">
              <a:solidFill>
                <a:srgbClr val="002060"/>
              </a:solidFill>
            </a:rPr>
            <a:t>high-risk grantee.</a:t>
          </a:r>
          <a:endParaRPr lang="en-US" sz="1300" b="1" kern="1200" dirty="0">
            <a:solidFill>
              <a:srgbClr val="002060"/>
            </a:solidFill>
          </a:endParaRPr>
        </a:p>
      </dsp:txBody>
      <dsp:txXfrm>
        <a:off x="526" y="35806"/>
        <a:ext cx="1367351" cy="2024240"/>
      </dsp:txXfrm>
    </dsp:sp>
    <dsp:sp modelId="{433AA2D3-A94E-450A-9167-BE5F7DEF9D85}">
      <dsp:nvSpPr>
        <dsp:cNvPr id="0" name=""/>
        <dsp:cNvSpPr/>
      </dsp:nvSpPr>
      <dsp:spPr>
        <a:xfrm>
          <a:off x="413269" y="2402593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26131-3D59-4A5D-8945-3F156D03DF23}">
      <dsp:nvSpPr>
        <dsp:cNvPr id="0" name=""/>
        <dsp:cNvSpPr/>
      </dsp:nvSpPr>
      <dsp:spPr>
        <a:xfrm>
          <a:off x="1606713" y="3429588"/>
          <a:ext cx="1957159" cy="1775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Special conditions required GDOE to develop a </a:t>
          </a:r>
          <a:r>
            <a:rPr lang="en-US" sz="1400" b="1" kern="1200" dirty="0" smtClean="0">
              <a:solidFill>
                <a:srgbClr val="002060"/>
              </a:solidFill>
            </a:rPr>
            <a:t>Comprehensive Corrective Action Plan (CCAP</a:t>
          </a:r>
          <a:r>
            <a:rPr lang="en-US" sz="1400" b="1" kern="1200" dirty="0" smtClean="0"/>
            <a:t>) </a:t>
          </a:r>
          <a:r>
            <a:rPr lang="en-US" sz="1400" kern="1200" dirty="0" smtClean="0"/>
            <a:t>to address GDOE’s high-risk designation. </a:t>
          </a:r>
          <a:endParaRPr lang="en-US" sz="1400" kern="1200" dirty="0"/>
        </a:p>
      </dsp:txBody>
      <dsp:txXfrm>
        <a:off x="1606713" y="3429588"/>
        <a:ext cx="1957159" cy="1775523"/>
      </dsp:txXfrm>
    </dsp:sp>
    <dsp:sp modelId="{960D2A19-1D9E-455B-A268-EE1D252FF611}">
      <dsp:nvSpPr>
        <dsp:cNvPr id="0" name=""/>
        <dsp:cNvSpPr/>
      </dsp:nvSpPr>
      <dsp:spPr>
        <a:xfrm>
          <a:off x="2143892" y="2466723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BCB01-F60B-41BE-8B6D-9B7EF82BFDC0}">
      <dsp:nvSpPr>
        <dsp:cNvPr id="0" name=""/>
        <dsp:cNvSpPr/>
      </dsp:nvSpPr>
      <dsp:spPr>
        <a:xfrm>
          <a:off x="3565964" y="265921"/>
          <a:ext cx="1866312" cy="1870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ED visited GDOE in July 2009 and concluded in their Sept. 2009 letter that </a:t>
          </a:r>
          <a:r>
            <a:rPr lang="en-US" sz="1300" b="1" kern="1200" dirty="0" smtClean="0">
              <a:solidFill>
                <a:srgbClr val="002060"/>
              </a:solidFill>
            </a:rPr>
            <a:t>GDOE made limited progress </a:t>
          </a:r>
          <a:r>
            <a:rPr lang="en-US" sz="1300" kern="1200" dirty="0" smtClean="0"/>
            <a:t>in addressing the fiscal management deficiencies that affected its administrations of ED funds. </a:t>
          </a:r>
          <a:endParaRPr lang="en-US" sz="1300" kern="1200" dirty="0"/>
        </a:p>
      </dsp:txBody>
      <dsp:txXfrm>
        <a:off x="3565964" y="265921"/>
        <a:ext cx="1866312" cy="1870979"/>
      </dsp:txXfrm>
    </dsp:sp>
    <dsp:sp modelId="{4A452DB1-0679-4E6A-8C0C-9111A178175E}">
      <dsp:nvSpPr>
        <dsp:cNvPr id="0" name=""/>
        <dsp:cNvSpPr/>
      </dsp:nvSpPr>
      <dsp:spPr>
        <a:xfrm>
          <a:off x="4123995" y="2364278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B0E2F-E294-4C07-8343-AD4333058707}">
      <dsp:nvSpPr>
        <dsp:cNvPr id="0" name=""/>
        <dsp:cNvSpPr/>
      </dsp:nvSpPr>
      <dsp:spPr>
        <a:xfrm>
          <a:off x="5599189" y="3192960"/>
          <a:ext cx="1367351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ED issued amended special conditions that required GDOE to </a:t>
          </a:r>
          <a:r>
            <a:rPr lang="en-US" sz="1300" b="1" kern="1200" dirty="0" smtClean="0">
              <a:solidFill>
                <a:srgbClr val="002060"/>
              </a:solidFill>
            </a:rPr>
            <a:t>contract with a Third Party Fiduciary Agent (TPFA</a:t>
          </a:r>
          <a:r>
            <a:rPr lang="en-US" sz="1300" b="1" kern="1200" dirty="0" smtClean="0"/>
            <a:t>) </a:t>
          </a:r>
          <a:r>
            <a:rPr lang="en-US" sz="1300" kern="1200" dirty="0" smtClean="0"/>
            <a:t>to assist GDOE with the CCAP implementation.</a:t>
          </a:r>
          <a:endParaRPr lang="en-US" sz="1300" kern="1200" dirty="0"/>
        </a:p>
      </dsp:txBody>
      <dsp:txXfrm>
        <a:off x="5599189" y="3192960"/>
        <a:ext cx="1367351" cy="2167466"/>
      </dsp:txXfrm>
    </dsp:sp>
    <dsp:sp modelId="{8E8F0E61-1454-496F-98CD-4521DD7DFD30}">
      <dsp:nvSpPr>
        <dsp:cNvPr id="0" name=""/>
        <dsp:cNvSpPr/>
      </dsp:nvSpPr>
      <dsp:spPr>
        <a:xfrm>
          <a:off x="5809195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62AE0-226F-4BBE-A4F6-F34C62143926}">
      <dsp:nvSpPr>
        <dsp:cNvPr id="0" name=""/>
        <dsp:cNvSpPr/>
      </dsp:nvSpPr>
      <dsp:spPr>
        <a:xfrm>
          <a:off x="6795650" y="21262"/>
          <a:ext cx="1540116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Special conditions required GDOE to </a:t>
          </a:r>
          <a:r>
            <a:rPr lang="en-US" sz="1300" b="1" kern="1200" dirty="0" smtClean="0">
              <a:solidFill>
                <a:srgbClr val="002060"/>
              </a:solidFill>
            </a:rPr>
            <a:t>revise its CCAP</a:t>
          </a:r>
          <a:r>
            <a:rPr lang="en-US" sz="1300" kern="1200" dirty="0" smtClean="0">
              <a:solidFill>
                <a:srgbClr val="002060"/>
              </a:solidFill>
            </a:rPr>
            <a:t> </a:t>
          </a:r>
          <a:r>
            <a:rPr lang="en-US" sz="1300" kern="1200" dirty="0" smtClean="0"/>
            <a:t>to include tasks with measurable objectives and increase alignment with Education Department General Administrative Regulations.</a:t>
          </a:r>
          <a:endParaRPr lang="en-US" sz="1300" kern="1200" dirty="0"/>
        </a:p>
      </dsp:txBody>
      <dsp:txXfrm>
        <a:off x="6795650" y="21262"/>
        <a:ext cx="1540116" cy="2167466"/>
      </dsp:txXfrm>
    </dsp:sp>
    <dsp:sp modelId="{C4FDC135-21C1-4A60-8F19-B2BE90C17E4B}">
      <dsp:nvSpPr>
        <dsp:cNvPr id="0" name=""/>
        <dsp:cNvSpPr/>
      </dsp:nvSpPr>
      <dsp:spPr>
        <a:xfrm>
          <a:off x="733129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5DAA4-8E6D-485C-AEC5-60FDB7EFEF99}">
      <dsp:nvSpPr>
        <dsp:cNvPr id="0" name=""/>
        <dsp:cNvSpPr/>
      </dsp:nvSpPr>
      <dsp:spPr>
        <a:xfrm>
          <a:off x="8440656" y="3251200"/>
          <a:ext cx="1367351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GDOE has </a:t>
          </a:r>
          <a:r>
            <a:rPr lang="en-US" sz="1400" b="1" kern="1200" dirty="0" smtClean="0">
              <a:solidFill>
                <a:srgbClr val="002060"/>
              </a:solidFill>
            </a:rPr>
            <a:t>achieved significant completion rates</a:t>
          </a:r>
          <a:r>
            <a:rPr lang="en-US" sz="1400" b="0" kern="1200" dirty="0" smtClean="0">
              <a:solidFill>
                <a:srgbClr val="002060"/>
              </a:solidFill>
            </a:rPr>
            <a:t>. </a:t>
          </a:r>
          <a:r>
            <a:rPr lang="en-US" sz="1400" b="0" kern="1200" dirty="0" smtClean="0">
              <a:solidFill>
                <a:schemeClr val="tx1"/>
              </a:solidFill>
            </a:rPr>
            <a:t>The Internal Audit Office </a:t>
          </a:r>
          <a:r>
            <a:rPr lang="en-US" sz="1400" b="0" kern="1200" dirty="0" smtClean="0">
              <a:solidFill>
                <a:srgbClr val="002060"/>
              </a:solidFill>
            </a:rPr>
            <a:t>(</a:t>
          </a:r>
          <a:r>
            <a:rPr lang="en-US" sz="1400" kern="1200" dirty="0" smtClean="0"/>
            <a:t>IAO) initiated validation of GDOE’s CCAP reporting.</a:t>
          </a:r>
          <a:endParaRPr lang="en-US" sz="1400" kern="1200" dirty="0"/>
        </a:p>
      </dsp:txBody>
      <dsp:txXfrm>
        <a:off x="8440656" y="3251200"/>
        <a:ext cx="1367351" cy="2167466"/>
      </dsp:txXfrm>
    </dsp:sp>
    <dsp:sp modelId="{06ACCEB1-FD39-4B45-9B88-EA4907B917DC}">
      <dsp:nvSpPr>
        <dsp:cNvPr id="0" name=""/>
        <dsp:cNvSpPr/>
      </dsp:nvSpPr>
      <dsp:spPr>
        <a:xfrm>
          <a:off x="8853399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CD852-683A-4BE9-BFF8-CB4BD6DB531A}">
      <dsp:nvSpPr>
        <dsp:cNvPr id="0" name=""/>
        <dsp:cNvSpPr/>
      </dsp:nvSpPr>
      <dsp:spPr>
        <a:xfrm>
          <a:off x="0" y="1906579"/>
          <a:ext cx="10898372" cy="160550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A6BAD-BA3D-4D8E-A288-38CFB413F084}">
      <dsp:nvSpPr>
        <dsp:cNvPr id="0" name=""/>
        <dsp:cNvSpPr/>
      </dsp:nvSpPr>
      <dsp:spPr>
        <a:xfrm>
          <a:off x="2693" y="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Superintendent sent his </a:t>
          </a:r>
          <a:r>
            <a:rPr lang="en-US" sz="1400" b="1" kern="1200" dirty="0" smtClean="0">
              <a:solidFill>
                <a:srgbClr val="002060"/>
              </a:solidFill>
            </a:rPr>
            <a:t>request for reconsideration </a:t>
          </a:r>
          <a:r>
            <a:rPr lang="en-US" sz="1400" kern="1200" dirty="0" smtClean="0"/>
            <a:t>of the special conditions to ED.</a:t>
          </a:r>
          <a:endParaRPr lang="en-US" sz="1400" kern="1200" dirty="0"/>
        </a:p>
      </dsp:txBody>
      <dsp:txXfrm>
        <a:off x="2693" y="0"/>
        <a:ext cx="1568503" cy="2167466"/>
      </dsp:txXfrm>
    </dsp:sp>
    <dsp:sp modelId="{3709B8D9-1C44-4DA9-B3A3-33BC6A223773}">
      <dsp:nvSpPr>
        <dsp:cNvPr id="0" name=""/>
        <dsp:cNvSpPr/>
      </dsp:nvSpPr>
      <dsp:spPr>
        <a:xfrm>
          <a:off x="516012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954A4-DBB1-4278-BB28-B64F6E02ACA5}">
      <dsp:nvSpPr>
        <dsp:cNvPr id="0" name=""/>
        <dsp:cNvSpPr/>
      </dsp:nvSpPr>
      <dsp:spPr>
        <a:xfrm>
          <a:off x="1649622" y="325120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649622" y="3251200"/>
        <a:ext cx="1568503" cy="2167466"/>
      </dsp:txXfrm>
    </dsp:sp>
    <dsp:sp modelId="{542531C4-DF19-4DF2-ABFB-4E08054EAC41}">
      <dsp:nvSpPr>
        <dsp:cNvPr id="0" name=""/>
        <dsp:cNvSpPr/>
      </dsp:nvSpPr>
      <dsp:spPr>
        <a:xfrm>
          <a:off x="2162941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26A4A-CBB6-4983-B2D5-F86D06499510}">
      <dsp:nvSpPr>
        <dsp:cNvPr id="0" name=""/>
        <dsp:cNvSpPr/>
      </dsp:nvSpPr>
      <dsp:spPr>
        <a:xfrm>
          <a:off x="3520000" y="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520000" y="0"/>
        <a:ext cx="1568503" cy="2167466"/>
      </dsp:txXfrm>
    </dsp:sp>
    <dsp:sp modelId="{0AA8BC90-F982-4B3B-A590-95171CDA7053}">
      <dsp:nvSpPr>
        <dsp:cNvPr id="0" name=""/>
        <dsp:cNvSpPr/>
      </dsp:nvSpPr>
      <dsp:spPr>
        <a:xfrm>
          <a:off x="3809869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1DEA7-501B-4D78-AB49-0D2B5093C6AC}">
      <dsp:nvSpPr>
        <dsp:cNvPr id="0" name=""/>
        <dsp:cNvSpPr/>
      </dsp:nvSpPr>
      <dsp:spPr>
        <a:xfrm>
          <a:off x="4943479" y="325120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943479" y="3251200"/>
        <a:ext cx="1568503" cy="2167466"/>
      </dsp:txXfrm>
    </dsp:sp>
    <dsp:sp modelId="{D3FBDDD6-E5BC-4E41-BC0F-2DE74F763DCF}">
      <dsp:nvSpPr>
        <dsp:cNvPr id="0" name=""/>
        <dsp:cNvSpPr/>
      </dsp:nvSpPr>
      <dsp:spPr>
        <a:xfrm>
          <a:off x="5456798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2A2E4-314E-4FA0-BF0D-1006998E63AC}">
      <dsp:nvSpPr>
        <dsp:cNvPr id="0" name=""/>
        <dsp:cNvSpPr/>
      </dsp:nvSpPr>
      <dsp:spPr>
        <a:xfrm>
          <a:off x="6590408" y="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590408" y="0"/>
        <a:ext cx="1568503" cy="2167466"/>
      </dsp:txXfrm>
    </dsp:sp>
    <dsp:sp modelId="{62AAC513-BBC1-4045-AD81-0E1F49A32667}">
      <dsp:nvSpPr>
        <dsp:cNvPr id="0" name=""/>
        <dsp:cNvSpPr/>
      </dsp:nvSpPr>
      <dsp:spPr>
        <a:xfrm>
          <a:off x="710372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B598F-5C41-484D-B251-2CC992EA2607}">
      <dsp:nvSpPr>
        <dsp:cNvPr id="0" name=""/>
        <dsp:cNvSpPr/>
      </dsp:nvSpPr>
      <dsp:spPr>
        <a:xfrm>
          <a:off x="8237337" y="3251200"/>
          <a:ext cx="1568503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8237337" y="3251200"/>
        <a:ext cx="1568503" cy="2167466"/>
      </dsp:txXfrm>
    </dsp:sp>
    <dsp:sp modelId="{5F593758-2A56-4006-98D5-A873B18F1188}">
      <dsp:nvSpPr>
        <dsp:cNvPr id="0" name=""/>
        <dsp:cNvSpPr/>
      </dsp:nvSpPr>
      <dsp:spPr>
        <a:xfrm>
          <a:off x="8750655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130" cy="467215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67" y="0"/>
            <a:ext cx="3043130" cy="467215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r">
              <a:defRPr sz="1200"/>
            </a:lvl1pPr>
          </a:lstStyle>
          <a:p>
            <a:fld id="{9F78A865-6C00-4853-B2F7-C5E286A0B405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888"/>
            <a:ext cx="3043130" cy="467215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67" y="8841888"/>
            <a:ext cx="3043130" cy="467215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r">
              <a:defRPr sz="1200"/>
            </a:lvl1pPr>
          </a:lstStyle>
          <a:p>
            <a:fld id="{4A1F4EC1-0945-4187-8C2F-6294D5242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1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43343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4"/>
            <a:ext cx="3043343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fld id="{A0450E4A-7CC2-46F2-ACBA-0284F04D927E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7" tIns="46744" rIns="93487" bIns="467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487" tIns="46744" rIns="93487" bIns="467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4"/>
            <a:ext cx="3043343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4"/>
            <a:ext cx="3043343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C52EFFC6-E5CD-4EFB-B6E0-7F8652BEE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2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EFFC6-E5CD-4EFB-B6E0-7F8652BEE8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8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EFFC6-E5CD-4EFB-B6E0-7F8652BEE89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7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OIG</a:t>
            </a:r>
            <a:r>
              <a:rPr lang="en-US" baseline="0" dirty="0" smtClean="0"/>
              <a:t> audit was conducted in 2003 and issued in 2005. The last status update was provided </a:t>
            </a:r>
            <a:r>
              <a:rPr lang="en-US" baseline="0" smtClean="0"/>
              <a:t>to Congress in 2006.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EFFC6-E5CD-4EFB-B6E0-7F8652BEE8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7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Virtual</a:t>
            </a:r>
            <a:r>
              <a:rPr lang="en-US" baseline="0" dirty="0" smtClean="0"/>
              <a:t> is GDOE’s deliverables. On-site is ED’s documented evidence.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EFFC6-E5CD-4EFB-B6E0-7F8652BEE89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7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581F50-3948-4B07-B1E3-A7EBF011F2DB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1E8C-D1F9-4107-83E5-B15B699C81D4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0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18C905-90E7-47F5-8A14-D9232C957BFF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0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3533-FAEA-4FF6-B299-F85FB91B5C10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8F3617-291E-4D04-9ACC-1D03F4E273D3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D3D7-DE36-4E75-9FB8-BA23AAEEF534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A336-1A36-49C8-99AA-1CFEBD74B396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3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035-2222-42FE-AA77-1423A3C6454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44FD-22AD-482B-BE0D-45F1DA71549D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7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CAAFF7-003F-4B27-8DB5-871833625F43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0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02D6-A1E4-445C-ACB3-42133BE8F509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E61788-52A0-4392-A083-A5552A89BA1E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7789575-C713-471B-B29A-7661AE8AE2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17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oeiao.weebly.com/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iao@gdoe.ne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jvbulatao@gdoe.net" TargetMode="External"/><Relationship Id="rId5" Type="http://schemas.openxmlformats.org/officeDocument/2006/relationships/hyperlink" Target="mailto:zcperalta@gdoe.net" TargetMode="External"/><Relationship Id="rId4" Type="http://schemas.openxmlformats.org/officeDocument/2006/relationships/hyperlink" Target="mailto:fjtcooper-nurse@gdoe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Guam Department of Education</a:t>
            </a:r>
            <a:br>
              <a:rPr lang="en-US" dirty="0" smtClean="0"/>
            </a:br>
            <a:r>
              <a:rPr lang="en-US" dirty="0" smtClean="0"/>
              <a:t>reconsideration evaluation plan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855" y="1148284"/>
            <a:ext cx="1255885" cy="1219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191" y="5430813"/>
            <a:ext cx="585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By: Internal </a:t>
            </a:r>
            <a:r>
              <a:rPr lang="en-US" sz="2000" dirty="0">
                <a:solidFill>
                  <a:schemeClr val="bg1"/>
                </a:solidFill>
              </a:rPr>
              <a:t>Audit </a:t>
            </a:r>
            <a:r>
              <a:rPr lang="en-US" sz="2000" dirty="0" smtClean="0">
                <a:solidFill>
                  <a:schemeClr val="bg1"/>
                </a:solidFill>
              </a:rPr>
              <a:t>Office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Dated:  </a:t>
            </a:r>
            <a:r>
              <a:rPr lang="en-US" sz="2000" dirty="0" smtClean="0">
                <a:solidFill>
                  <a:schemeClr val="bg1"/>
                </a:solidFill>
              </a:rPr>
              <a:t>July 26, 2019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vs. on-site review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81193" y="4230159"/>
            <a:ext cx="11029615" cy="2115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ED’s virtual review of </a:t>
            </a:r>
            <a:r>
              <a:rPr lang="en-US" dirty="0" smtClean="0"/>
              <a:t>submissions </a:t>
            </a:r>
            <a:r>
              <a:rPr lang="en-US" dirty="0"/>
              <a:t>involve the divisions responsible for each risk area. For example, Supply Management Office for documentation </a:t>
            </a:r>
            <a:r>
              <a:rPr lang="en-US" dirty="0" smtClean="0"/>
              <a:t>under </a:t>
            </a:r>
            <a:r>
              <a:rPr lang="en-US" dirty="0"/>
              <a:t>Procurement</a:t>
            </a:r>
            <a:r>
              <a:rPr lang="en-US" dirty="0" smtClean="0"/>
              <a:t>. </a:t>
            </a:r>
          </a:p>
          <a:p>
            <a:pPr lvl="1"/>
            <a:r>
              <a:rPr lang="en-US" sz="1800" dirty="0" smtClean="0"/>
              <a:t>The responsible staff will submit documentation to the IAO. The IAO will review and validate the documentation for sufficiency, and submit sufficient documentation to ED.</a:t>
            </a:r>
          </a:p>
          <a:p>
            <a:r>
              <a:rPr lang="en-US" dirty="0" smtClean="0"/>
              <a:t>ED’s on-site review interviews with staff from divisions and schools.  The staff must be able to demonstrate their knowledge and compliance with certain procedures. The on-site pre-assessment review will be conducted next week by ED relative to procurement, property management, internal controls and FMIS.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>
                <a:solidFill>
                  <a:srgbClr val="4590B8"/>
                </a:solidFill>
              </a:rPr>
              <a:pPr/>
              <a:t>10</a:t>
            </a:fld>
            <a:endParaRPr lang="en-US" dirty="0">
              <a:solidFill>
                <a:srgbClr val="4590B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8692"/>
          <a:stretch/>
        </p:blipFill>
        <p:spPr>
          <a:xfrm>
            <a:off x="2669678" y="1931121"/>
            <a:ext cx="6852644" cy="208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2370" y="105507"/>
            <a:ext cx="462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 Deadlines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849" y="596183"/>
            <a:ext cx="9854303" cy="566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Ed’s </a:t>
            </a:r>
            <a:r>
              <a:rPr lang="en-US" dirty="0" err="1" smtClean="0"/>
              <a:t>july</a:t>
            </a:r>
            <a:r>
              <a:rPr lang="en-US" dirty="0" smtClean="0"/>
              <a:t> 2019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034028"/>
            <a:ext cx="11029615" cy="4287233"/>
          </a:xfrm>
        </p:spPr>
        <p:txBody>
          <a:bodyPr>
            <a:noAutofit/>
          </a:bodyPr>
          <a:lstStyle/>
          <a:p>
            <a:r>
              <a:rPr lang="en-US" sz="2400" dirty="0" smtClean="0"/>
              <a:t>From July 29 to August 3, 2019, three ED officials will be conducting a pre-assessment onsite review.</a:t>
            </a:r>
          </a:p>
          <a:p>
            <a:pPr lvl="1"/>
            <a:r>
              <a:rPr lang="en-US" sz="2000" dirty="0" smtClean="0"/>
              <a:t>Christine Jackson, Risk Management Services</a:t>
            </a:r>
          </a:p>
          <a:p>
            <a:pPr lvl="1"/>
            <a:r>
              <a:rPr lang="en-US" sz="2000" dirty="0" smtClean="0"/>
              <a:t>Emily Whyte, Internal Controls</a:t>
            </a:r>
          </a:p>
          <a:p>
            <a:pPr lvl="1"/>
            <a:r>
              <a:rPr lang="en-US" sz="2000" dirty="0" smtClean="0"/>
              <a:t>Jamila Smith, Innovation and Early Learning Programs</a:t>
            </a:r>
          </a:p>
          <a:p>
            <a:r>
              <a:rPr lang="en-US" sz="2400" dirty="0" smtClean="0"/>
              <a:t>Based on the draft ED Meeting Schedule, dated July 25, 2019, ED’s visit will consist of:</a:t>
            </a:r>
          </a:p>
          <a:p>
            <a:pPr lvl="1"/>
            <a:r>
              <a:rPr lang="en-US" sz="2000" dirty="0" smtClean="0"/>
              <a:t>Meetings with the Guam Education Board (GEB), Superintendent, Office of Public Accountability (OPA), Deloitte and </a:t>
            </a:r>
            <a:r>
              <a:rPr lang="en-US" sz="2000" dirty="0" err="1" smtClean="0"/>
              <a:t>Touche</a:t>
            </a:r>
            <a:r>
              <a:rPr lang="en-US" sz="2000" dirty="0" smtClean="0"/>
              <a:t>, LLP (Deloitte),  Guam Legislature, and Office of the Governor</a:t>
            </a:r>
          </a:p>
          <a:p>
            <a:pPr lvl="1"/>
            <a:r>
              <a:rPr lang="en-US" sz="2000" dirty="0" smtClean="0"/>
              <a:t>Entrance and exit meetings with GDOE REP Leadership</a:t>
            </a:r>
          </a:p>
          <a:p>
            <a:pPr lvl="1"/>
            <a:r>
              <a:rPr lang="en-US" sz="2000" dirty="0" smtClean="0"/>
              <a:t>Interviews and meetings with GDOE central office and school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Ed’s </a:t>
            </a:r>
            <a:r>
              <a:rPr lang="en-US" dirty="0" err="1"/>
              <a:t>july</a:t>
            </a:r>
            <a:r>
              <a:rPr lang="en-US" dirty="0"/>
              <a:t> 2019 visit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40766"/>
          </a:xfrm>
        </p:spPr>
        <p:txBody>
          <a:bodyPr>
            <a:noAutofit/>
          </a:bodyPr>
          <a:lstStyle/>
          <a:p>
            <a:r>
              <a:rPr lang="en-US" sz="2200" b="1" dirty="0"/>
              <a:t>Monday, July 29, 2019</a:t>
            </a:r>
          </a:p>
          <a:p>
            <a:pPr lvl="1"/>
            <a:r>
              <a:rPr lang="en-US" sz="2000" dirty="0" smtClean="0"/>
              <a:t>Entrance Meeting with the Superintendent and GDOE REP Leadership</a:t>
            </a:r>
          </a:p>
          <a:p>
            <a:pPr lvl="1"/>
            <a:r>
              <a:rPr lang="en-US" sz="2000" dirty="0" smtClean="0"/>
              <a:t>FMIS </a:t>
            </a:r>
            <a:r>
              <a:rPr lang="en-US" sz="2000" dirty="0"/>
              <a:t>– status of modules, real-time demo, and updates based on REP implementation</a:t>
            </a:r>
          </a:p>
          <a:p>
            <a:pPr lvl="1"/>
            <a:r>
              <a:rPr lang="en-US" sz="2000" dirty="0"/>
              <a:t>Training – SOPs on procurement, time and effort, and property management</a:t>
            </a:r>
          </a:p>
          <a:p>
            <a:r>
              <a:rPr lang="en-US" sz="2200" b="1" dirty="0"/>
              <a:t>Tuesday, July 30, 2019</a:t>
            </a:r>
          </a:p>
          <a:p>
            <a:pPr lvl="1"/>
            <a:r>
              <a:rPr lang="en-US" sz="2000" dirty="0" smtClean="0"/>
              <a:t>Meetings with the OPA, Deloitte, and GEB</a:t>
            </a:r>
          </a:p>
          <a:p>
            <a:pPr lvl="1"/>
            <a:r>
              <a:rPr lang="en-US" sz="2000" dirty="0" smtClean="0"/>
              <a:t>Internal </a:t>
            </a:r>
            <a:r>
              <a:rPr lang="en-US" sz="2000" dirty="0"/>
              <a:t>controls – audit plan, status of Management of Internal Controls, REP submissions, and status of Standard Operating Procedures (SOPs) validation and </a:t>
            </a:r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Procurement </a:t>
            </a:r>
            <a:r>
              <a:rPr lang="en-US" sz="2000" dirty="0"/>
              <a:t>– significant changes to procurement procedures based on </a:t>
            </a:r>
            <a:r>
              <a:rPr lang="en-US" sz="2000" dirty="0" smtClean="0"/>
              <a:t>REP</a:t>
            </a:r>
          </a:p>
          <a:p>
            <a:pPr lvl="1"/>
            <a:r>
              <a:rPr lang="en-US" sz="2000" dirty="0" smtClean="0"/>
              <a:t>Training </a:t>
            </a:r>
            <a:r>
              <a:rPr lang="en-US" sz="2000" dirty="0"/>
              <a:t>– SOPs on procurement, time and effort, and property </a:t>
            </a:r>
            <a:r>
              <a:rPr lang="en-US" sz="2000" dirty="0" smtClean="0"/>
              <a:t>management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7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Ed’s </a:t>
            </a:r>
            <a:r>
              <a:rPr lang="en-US" dirty="0" err="1"/>
              <a:t>july</a:t>
            </a:r>
            <a:r>
              <a:rPr lang="en-US" dirty="0"/>
              <a:t> 2019 visit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13069"/>
            <a:ext cx="11029615" cy="4542277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Wednesday, July 31, 2019</a:t>
            </a:r>
          </a:p>
          <a:p>
            <a:pPr lvl="1"/>
            <a:r>
              <a:rPr lang="en-US" sz="2200" dirty="0" smtClean="0"/>
              <a:t>Meeting with the Guam Legislature</a:t>
            </a:r>
          </a:p>
          <a:p>
            <a:pPr lvl="1"/>
            <a:r>
              <a:rPr lang="en-US" sz="2200" dirty="0"/>
              <a:t>Time and Effort – demonstration of FMIS payroll enhancements, live transactions, demonstration of internal controls based on time and effort, three-way match and four-way match of time and effort</a:t>
            </a:r>
          </a:p>
          <a:p>
            <a:pPr lvl="1"/>
            <a:r>
              <a:rPr lang="en-US" sz="2200" dirty="0"/>
              <a:t>Property Management – outstanding issues identified during virtual reviews and May 2019 on-site visit, physical inventory planning and preparation, GDOE warehouse visit, tour of GDOE IT and FMIS facilities, FMIS interface, and SOP updates</a:t>
            </a:r>
          </a:p>
          <a:p>
            <a:r>
              <a:rPr lang="en-US" sz="2400" b="1" dirty="0" smtClean="0"/>
              <a:t>Thursday</a:t>
            </a:r>
            <a:r>
              <a:rPr lang="en-US" sz="2400" b="1" dirty="0"/>
              <a:t>, </a:t>
            </a:r>
            <a:r>
              <a:rPr lang="en-US" sz="2400" b="1" dirty="0" smtClean="0"/>
              <a:t>August 1, </a:t>
            </a:r>
            <a:r>
              <a:rPr lang="en-US" sz="2400" b="1" dirty="0"/>
              <a:t>2019</a:t>
            </a:r>
          </a:p>
          <a:p>
            <a:pPr lvl="1"/>
            <a:r>
              <a:rPr lang="en-US" sz="2200" dirty="0" smtClean="0"/>
              <a:t>ED courtesy visit to CNMI and follow-up meetings with GDOE REP Leadership</a:t>
            </a:r>
          </a:p>
          <a:p>
            <a:r>
              <a:rPr lang="en-US" sz="2400" b="1" dirty="0" smtClean="0"/>
              <a:t>Friday, August 2, 2019</a:t>
            </a:r>
          </a:p>
          <a:p>
            <a:pPr lvl="1"/>
            <a:r>
              <a:rPr lang="en-US" sz="2200" dirty="0" smtClean="0"/>
              <a:t>Courtesy visit with the Office of the Governor and Exit Meeting with GDOE</a:t>
            </a:r>
          </a:p>
          <a:p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6192" y="3546248"/>
            <a:ext cx="5422391" cy="259245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/>
              <a:t>GDOE Internal Audit </a:t>
            </a:r>
            <a:r>
              <a:rPr lang="en-US" sz="2400" dirty="0" smtClean="0"/>
              <a:t>Office</a:t>
            </a:r>
          </a:p>
          <a:p>
            <a:pPr marL="0" indent="0" algn="ctr">
              <a:buNone/>
            </a:pPr>
            <a:r>
              <a:rPr lang="en-US" sz="2400" dirty="0" smtClean="0"/>
              <a:t>E-mail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iao@gdoe.net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Website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http://www.gdoeiao.weebly.com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Mailing Address: </a:t>
            </a:r>
            <a:r>
              <a:rPr lang="pt-BR" sz="2400" dirty="0" smtClean="0"/>
              <a:t>501 </a:t>
            </a:r>
            <a:r>
              <a:rPr lang="pt-BR" sz="2400" dirty="0"/>
              <a:t>Mariner Avenue,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Barrigada</a:t>
            </a:r>
            <a:r>
              <a:rPr lang="pt-BR" sz="2400" dirty="0"/>
              <a:t>, Guam </a:t>
            </a:r>
            <a:r>
              <a:rPr lang="pt-BR" sz="2400" dirty="0" smtClean="0"/>
              <a:t>96913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1449" y="2136616"/>
            <a:ext cx="5834743" cy="430512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 smtClean="0"/>
              <a:t>Chief Auditor Franklin Cooper-Nurse</a:t>
            </a:r>
          </a:p>
          <a:p>
            <a:pPr marL="0" indent="0"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4"/>
              </a:rPr>
              <a:t>fjtcooper-nurse@gdoe.net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Work phone: </a:t>
            </a:r>
            <a:r>
              <a:rPr lang="en-US" sz="2400" dirty="0"/>
              <a:t>(671) </a:t>
            </a:r>
            <a:r>
              <a:rPr lang="en-US" sz="2400" dirty="0" smtClean="0"/>
              <a:t>300-1336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Auditor </a:t>
            </a:r>
            <a:r>
              <a:rPr lang="en-US" sz="2400" dirty="0" err="1" smtClean="0"/>
              <a:t>Zchalyn</a:t>
            </a:r>
            <a:r>
              <a:rPr lang="en-US" sz="2400" dirty="0" smtClean="0"/>
              <a:t> Peralta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E-mail: </a:t>
            </a:r>
            <a:r>
              <a:rPr lang="en-US" sz="2400" dirty="0" smtClean="0">
                <a:hlinkClick r:id="rId5"/>
              </a:rPr>
              <a:t>zcperalta@gdoe.net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Work phone: (671) </a:t>
            </a:r>
            <a:r>
              <a:rPr lang="en-US" sz="2400" dirty="0" smtClean="0"/>
              <a:t>300-1359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Auditor </a:t>
            </a:r>
            <a:r>
              <a:rPr lang="en-US" sz="2400" dirty="0"/>
              <a:t>Joy </a:t>
            </a:r>
            <a:r>
              <a:rPr lang="en-US" sz="2400" dirty="0" err="1"/>
              <a:t>Bulatao</a:t>
            </a:r>
            <a:r>
              <a:rPr lang="en-US" sz="2400" dirty="0"/>
              <a:t>, </a:t>
            </a:r>
            <a:r>
              <a:rPr lang="en-US" sz="1400" dirty="0"/>
              <a:t>CGFM</a:t>
            </a:r>
          </a:p>
          <a:p>
            <a:pPr marL="0" indent="0" algn="ctr">
              <a:buNone/>
            </a:pPr>
            <a:r>
              <a:rPr lang="en-US" sz="2400" dirty="0"/>
              <a:t>E-mail: </a:t>
            </a:r>
            <a:r>
              <a:rPr lang="en-US" sz="2400" dirty="0">
                <a:hlinkClick r:id="rId6"/>
              </a:rPr>
              <a:t>jvbulatao@gdoe.net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Work phone: (671) </a:t>
            </a:r>
            <a:r>
              <a:rPr lang="en-US" sz="2400" dirty="0" smtClean="0"/>
              <a:t>300-3695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9445" y="2231779"/>
            <a:ext cx="1255885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5827" y="1997714"/>
            <a:ext cx="6113054" cy="4140985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Timeline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Changes in Specific Conditions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Reconsideration Evaluation Plan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 vs. CCAP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 </a:t>
            </a:r>
            <a:r>
              <a:rPr lang="en-US" dirty="0" smtClean="0">
                <a:solidFill>
                  <a:schemeClr val="tx1"/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 Process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Virtual vs. On-site Review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ED’s July 2019 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589" y="702156"/>
            <a:ext cx="4586037" cy="577750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243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>
                <a:solidFill>
                  <a:srgbClr val="4590B8"/>
                </a:solidFill>
              </a:rPr>
              <a:pPr/>
              <a:t>3</a:t>
            </a:fld>
            <a:endParaRPr lang="en-US" dirty="0">
              <a:solidFill>
                <a:srgbClr val="4590B8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13272353"/>
              </p:ext>
            </p:extLst>
          </p:nvPr>
        </p:nvGraphicFramePr>
        <p:xfrm>
          <a:off x="520995" y="719666"/>
          <a:ext cx="108983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8712" y="3204070"/>
            <a:ext cx="44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FFY 2003 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0103" y="3255978"/>
            <a:ext cx="44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prstClr val="white"/>
                </a:solidFill>
              </a:rPr>
              <a:t>FFY 2007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4407" y="3118086"/>
            <a:ext cx="5957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July &amp; Sep. 2009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3060" y="3243946"/>
            <a:ext cx="44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Nov. 2009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4141" y="3211520"/>
            <a:ext cx="5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FFY</a:t>
            </a:r>
          </a:p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10~12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63049" y="3252196"/>
            <a:ext cx="5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2017-2018</a:t>
            </a:r>
            <a:endParaRPr lang="en-US" sz="9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949757" y="3729057"/>
            <a:ext cx="0" cy="363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41130" y="2781415"/>
            <a:ext cx="0" cy="348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6606218" y="3613278"/>
            <a:ext cx="2649" cy="3745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23511" y="2796376"/>
            <a:ext cx="0" cy="327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1595" y="2876478"/>
            <a:ext cx="1326" cy="309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5286" y="546021"/>
            <a:ext cx="559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BACKGROUND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9654616" y="3704573"/>
            <a:ext cx="0" cy="348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>
                <a:solidFill>
                  <a:srgbClr val="4590B8"/>
                </a:solidFill>
              </a:rPr>
              <a:pPr/>
              <a:t>4</a:t>
            </a:fld>
            <a:endParaRPr lang="en-US" dirty="0">
              <a:solidFill>
                <a:srgbClr val="4590B8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95764453"/>
              </p:ext>
            </p:extLst>
          </p:nvPr>
        </p:nvGraphicFramePr>
        <p:xfrm>
          <a:off x="520995" y="719666"/>
          <a:ext cx="108983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2952" y="3256777"/>
            <a:ext cx="44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May </a:t>
            </a:r>
            <a:r>
              <a:rPr lang="en-US" sz="900" b="1" dirty="0">
                <a:solidFill>
                  <a:prstClr val="white"/>
                </a:solidFill>
              </a:rPr>
              <a:t>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9078" y="3219422"/>
            <a:ext cx="59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June 2018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3561" y="3244745"/>
            <a:ext cx="52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March 2019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6903" y="3222711"/>
            <a:ext cx="5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May 2019</a:t>
            </a:r>
            <a:endParaRPr lang="en-US" sz="9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959758" y="3695358"/>
            <a:ext cx="0" cy="363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01278" y="2805479"/>
            <a:ext cx="0" cy="348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58996" y="3734836"/>
            <a:ext cx="0" cy="327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71764" y="2841116"/>
            <a:ext cx="1158" cy="284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5286" y="546021"/>
            <a:ext cx="559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BACKGROUND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8741" y="3234743"/>
            <a:ext cx="5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July 2019</a:t>
            </a:r>
            <a:endParaRPr lang="en-US" sz="900" b="1" dirty="0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9542427" y="3697685"/>
            <a:ext cx="0" cy="3053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25357" y="3220681"/>
            <a:ext cx="5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Jan.</a:t>
            </a:r>
          </a:p>
          <a:p>
            <a:pPr algn="ctr"/>
            <a:r>
              <a:rPr lang="en-US" sz="900" b="1" dirty="0" smtClean="0">
                <a:solidFill>
                  <a:prstClr val="white"/>
                </a:solidFill>
              </a:rPr>
              <a:t>2019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5940" y="748221"/>
            <a:ext cx="18206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 </a:t>
            </a:r>
            <a:r>
              <a:rPr lang="en-US" sz="1400" dirty="0" smtClean="0"/>
              <a:t>Office of Elementary and Secondary Education representatives conducted an </a:t>
            </a:r>
            <a:r>
              <a:rPr lang="en-US" sz="1400" b="1" dirty="0">
                <a:solidFill>
                  <a:srgbClr val="002060"/>
                </a:solidFill>
              </a:rPr>
              <a:t>on-site REP validation review</a:t>
            </a:r>
            <a:r>
              <a:rPr lang="en-US" sz="1400" dirty="0" smtClean="0"/>
              <a:t> for property management processes.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722308" y="4008021"/>
            <a:ext cx="16161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Superintendent and senior level officials met with ED officials in Washington, DC.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445078" y="3967899"/>
            <a:ext cx="1602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 issued its </a:t>
            </a:r>
            <a:r>
              <a:rPr lang="en-US" sz="1400" b="1" dirty="0">
                <a:solidFill>
                  <a:srgbClr val="002060"/>
                </a:solidFill>
              </a:rPr>
              <a:t>(Corrected) </a:t>
            </a:r>
            <a:r>
              <a:rPr lang="en-US" sz="1400" dirty="0"/>
              <a:t>Amended FFY 2018 Specific Conditions letter. Four conditions remain relative to the TPFA, REP, and Single Audits.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75958" y="575315"/>
            <a:ext cx="1526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 issued its </a:t>
            </a:r>
            <a:r>
              <a:rPr lang="en-US" sz="1400" b="1" dirty="0">
                <a:solidFill>
                  <a:srgbClr val="002060"/>
                </a:solidFill>
              </a:rPr>
              <a:t>Amended </a:t>
            </a:r>
            <a:r>
              <a:rPr lang="en-US" sz="1400" dirty="0" smtClean="0"/>
              <a:t>FFY </a:t>
            </a:r>
            <a:r>
              <a:rPr lang="en-US" sz="1400" dirty="0"/>
              <a:t>2018 Specific Conditions letter and final REP to GDOE. The CCAP requirement was replaced with the REP.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606659" y="2873903"/>
            <a:ext cx="0" cy="327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87527" y="4036404"/>
            <a:ext cx="1526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ED issued its </a:t>
            </a:r>
            <a:r>
              <a:rPr lang="en-US" sz="1400" b="1" dirty="0">
                <a:solidFill>
                  <a:srgbClr val="002060"/>
                </a:solidFill>
              </a:rPr>
              <a:t>Federal Fiscal Year (FFY) 2018 Specific Conditions </a:t>
            </a:r>
            <a:r>
              <a:rPr lang="en-US" sz="1400" dirty="0" smtClean="0"/>
              <a:t>letter, acknowledging certain progress that GDOE made.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91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>
                <a:solidFill>
                  <a:srgbClr val="4590B8"/>
                </a:solidFill>
              </a:rPr>
              <a:pPr/>
              <a:t>5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specific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7852" y="2301882"/>
            <a:ext cx="3290721" cy="350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2000" dirty="0">
                <a:solidFill>
                  <a:srgbClr val="4590B8"/>
                </a:solidFill>
              </a:rPr>
              <a:t>FFY 2018 Amended Specific Conditions: 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Requirement for a </a:t>
            </a:r>
            <a:r>
              <a:rPr lang="en-US" dirty="0" smtClean="0">
                <a:solidFill>
                  <a:srgbClr val="3D3D3D"/>
                </a:solidFill>
              </a:rPr>
              <a:t>TPFA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 smtClean="0">
                <a:solidFill>
                  <a:srgbClr val="3D3D3D"/>
                </a:solidFill>
              </a:rPr>
              <a:t>Responsibilities of GDOE and TPFA</a:t>
            </a:r>
            <a:endParaRPr lang="en-US" dirty="0">
              <a:solidFill>
                <a:srgbClr val="3D3D3D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REP</a:t>
            </a:r>
            <a:endParaRPr lang="en-US" b="1" u="sng" dirty="0">
              <a:solidFill>
                <a:srgbClr val="FF0000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Single Audits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Prompt Access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Program-Specific Conditions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Compliance with Program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31843" y="2073274"/>
            <a:ext cx="3461635" cy="37271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2000" dirty="0">
                <a:solidFill>
                  <a:srgbClr val="4590B8"/>
                </a:solidFill>
              </a:rPr>
              <a:t>(Corrected) FFY 2018 Amended Specific Conditions: 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Requirement for a </a:t>
            </a:r>
            <a:r>
              <a:rPr lang="en-US" dirty="0" smtClean="0">
                <a:solidFill>
                  <a:srgbClr val="3D3D3D"/>
                </a:solidFill>
              </a:rPr>
              <a:t>TPFA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 smtClean="0">
                <a:solidFill>
                  <a:srgbClr val="3D3D3D"/>
                </a:solidFill>
              </a:rPr>
              <a:t>Responsibilities of GDOE and TPFA</a:t>
            </a:r>
            <a:endParaRPr lang="en-US" dirty="0">
              <a:solidFill>
                <a:srgbClr val="3D3D3D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 smtClean="0">
                <a:solidFill>
                  <a:srgbClr val="3D3D3D"/>
                </a:solidFill>
              </a:rPr>
              <a:t>REP</a:t>
            </a:r>
            <a:endParaRPr lang="en-US" dirty="0">
              <a:solidFill>
                <a:srgbClr val="3D3D3D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Single </a:t>
            </a:r>
            <a:r>
              <a:rPr lang="en-US" dirty="0" smtClean="0">
                <a:solidFill>
                  <a:srgbClr val="3D3D3D"/>
                </a:solidFill>
              </a:rPr>
              <a:t>Audits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b="1" strike="sngStrike" dirty="0">
                <a:solidFill>
                  <a:srgbClr val="FF0000"/>
                </a:solidFill>
              </a:rPr>
              <a:t>Prompt Access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b="1" strike="sngStrike" dirty="0">
                <a:solidFill>
                  <a:srgbClr val="FF0000"/>
                </a:solidFill>
              </a:rPr>
              <a:t>Program-Specific Conditions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b="1" strike="sngStrike" dirty="0">
                <a:solidFill>
                  <a:srgbClr val="FF0000"/>
                </a:solidFill>
              </a:rPr>
              <a:t>Compliance with Program </a:t>
            </a:r>
            <a:r>
              <a:rPr lang="en-US" b="1" strike="sngStrike" dirty="0" smtClean="0">
                <a:solidFill>
                  <a:srgbClr val="FF0000"/>
                </a:solidFill>
              </a:rPr>
              <a:t>Requirements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62" y="2301882"/>
            <a:ext cx="3290721" cy="350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US" sz="2000" dirty="0">
                <a:solidFill>
                  <a:srgbClr val="4590B8"/>
                </a:solidFill>
              </a:rPr>
              <a:t>FFY 2012-2018 Specific Conditions: 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Requirement for </a:t>
            </a:r>
            <a:r>
              <a:rPr lang="en-US" dirty="0" smtClean="0">
                <a:solidFill>
                  <a:srgbClr val="3D3D3D"/>
                </a:solidFill>
              </a:rPr>
              <a:t>a TPFA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 smtClean="0">
                <a:solidFill>
                  <a:srgbClr val="3D3D3D"/>
                </a:solidFill>
              </a:rPr>
              <a:t>Responsibilities of GDOE and TPFA</a:t>
            </a:r>
            <a:endParaRPr lang="en-US" dirty="0">
              <a:solidFill>
                <a:srgbClr val="3D3D3D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CCAP</a:t>
            </a:r>
            <a:endParaRPr lang="en-US" b="1" u="sng" dirty="0">
              <a:solidFill>
                <a:srgbClr val="FF0000"/>
              </a:solidFill>
            </a:endParaRP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Single Audits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Prompt Access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Program-Specific Conditions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dirty="0">
                <a:solidFill>
                  <a:srgbClr val="3D3D3D"/>
                </a:solidFill>
              </a:rPr>
              <a:t>Compliance with Program Requirements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77720" y="3997021"/>
            <a:ext cx="163629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5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 vs. CCAP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81193" y="2939292"/>
            <a:ext cx="3662194" cy="639004"/>
          </a:xfrm>
        </p:spPr>
        <p:txBody>
          <a:bodyPr/>
          <a:lstStyle/>
          <a:p>
            <a:pPr algn="ctr"/>
            <a:r>
              <a:rPr lang="en-US" sz="2800" dirty="0" smtClean="0"/>
              <a:t>CCAP</a:t>
            </a:r>
            <a:r>
              <a:rPr lang="en-US" sz="3200" dirty="0" smtClean="0"/>
              <a:t> </a:t>
            </a:r>
            <a:r>
              <a:rPr lang="en-US" sz="1600" dirty="0" smtClean="0"/>
              <a:t>(09/30/18)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12841" y="3619958"/>
            <a:ext cx="3662194" cy="2682960"/>
          </a:xfrm>
        </p:spPr>
        <p:txBody>
          <a:bodyPr/>
          <a:lstStyle/>
          <a:p>
            <a:r>
              <a:rPr lang="en-US" sz="2400" dirty="0"/>
              <a:t>22 required </a:t>
            </a:r>
            <a:r>
              <a:rPr lang="en-US" sz="2400" dirty="0" smtClean="0"/>
              <a:t>actions</a:t>
            </a:r>
          </a:p>
          <a:p>
            <a:r>
              <a:rPr lang="en-US" sz="2400" dirty="0" smtClean="0"/>
              <a:t>34 </a:t>
            </a:r>
            <a:r>
              <a:rPr lang="en-US" sz="2400" dirty="0"/>
              <a:t>implementation </a:t>
            </a:r>
            <a:r>
              <a:rPr lang="en-US" sz="2400" dirty="0" smtClean="0"/>
              <a:t>deliverables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specific </a:t>
            </a:r>
            <a:r>
              <a:rPr lang="en-US" sz="2400" dirty="0" smtClean="0"/>
              <a:t>deadlines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436656" y="2982107"/>
            <a:ext cx="6295859" cy="553373"/>
          </a:xfrm>
        </p:spPr>
        <p:txBody>
          <a:bodyPr/>
          <a:lstStyle/>
          <a:p>
            <a:pPr algn="ctr"/>
            <a:r>
              <a:rPr lang="en-US" sz="2800" dirty="0"/>
              <a:t>REP </a:t>
            </a:r>
            <a:r>
              <a:rPr lang="en-US" sz="1600" dirty="0"/>
              <a:t>(02/01/19)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436657" y="3638302"/>
            <a:ext cx="6295859" cy="2317835"/>
          </a:xfrm>
        </p:spPr>
        <p:txBody>
          <a:bodyPr>
            <a:noAutofit/>
          </a:bodyPr>
          <a:lstStyle/>
          <a:p>
            <a:r>
              <a:rPr lang="en-US" sz="2400" dirty="0"/>
              <a:t>20 required actions</a:t>
            </a:r>
          </a:p>
          <a:p>
            <a:r>
              <a:rPr lang="en-US" sz="2400" dirty="0"/>
              <a:t>48 benchmarks</a:t>
            </a:r>
          </a:p>
          <a:p>
            <a:r>
              <a:rPr lang="en-US" sz="2400" dirty="0"/>
              <a:t>138 </a:t>
            </a:r>
            <a:r>
              <a:rPr lang="en-US" sz="2400" dirty="0" smtClean="0"/>
              <a:t>deliverables (documentation of completion)</a:t>
            </a:r>
          </a:p>
          <a:p>
            <a:r>
              <a:rPr lang="en-US" sz="2400" dirty="0" smtClean="0"/>
              <a:t>Due </a:t>
            </a:r>
            <a:r>
              <a:rPr lang="en-US" sz="2400" dirty="0"/>
              <a:t>dates from February 15 to </a:t>
            </a:r>
            <a:r>
              <a:rPr lang="en-US" sz="2400" dirty="0" smtClean="0"/>
              <a:t>Dec 31</a:t>
            </a:r>
            <a:r>
              <a:rPr lang="en-US" sz="2400" dirty="0"/>
              <a:t>,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>
                <a:solidFill>
                  <a:srgbClr val="4590B8"/>
                </a:solidFill>
              </a:rPr>
              <a:pPr/>
              <a:t>6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193" y="2130609"/>
            <a:ext cx="11029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The REP is a </a:t>
            </a:r>
            <a:r>
              <a:rPr lang="en-US" sz="2400" dirty="0" smtClean="0">
                <a:solidFill>
                  <a:prstClr val="black"/>
                </a:solidFill>
              </a:rPr>
              <a:t>comprehensive </a:t>
            </a:r>
            <a:r>
              <a:rPr lang="en-US" sz="2400" dirty="0">
                <a:solidFill>
                  <a:prstClr val="black"/>
                </a:solidFill>
              </a:rPr>
              <a:t>document and is not a mere replacement of the CCAP. </a:t>
            </a:r>
          </a:p>
        </p:txBody>
      </p:sp>
    </p:spTree>
    <p:extLst>
      <p:ext uri="{BB962C8B-B14F-4D97-AF65-F5344CB8AC3E}">
        <p14:creationId xmlns:p14="http://schemas.microsoft.com/office/powerpoint/2010/main" val="11170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REP: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97932"/>
            <a:ext cx="11029615" cy="4323329"/>
          </a:xfrm>
        </p:spPr>
        <p:txBody>
          <a:bodyPr>
            <a:normAutofit/>
          </a:bodyPr>
          <a:lstStyle/>
          <a:p>
            <a:r>
              <a:rPr lang="en-US" dirty="0"/>
              <a:t>The Reconsideration Evaluation Plan (REP) </a:t>
            </a:r>
            <a:r>
              <a:rPr lang="en-US" dirty="0" smtClean="0"/>
              <a:t>is </a:t>
            </a:r>
            <a:r>
              <a:rPr lang="en-US" dirty="0"/>
              <a:t>designed to: </a:t>
            </a:r>
            <a:endParaRPr lang="en-US" dirty="0" smtClean="0"/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clear guidance to GDOE on actions that it must take and complete during the reconsideration process; </a:t>
            </a:r>
            <a:endParaRPr lang="en-US" sz="1800" dirty="0" smtClean="0"/>
          </a:p>
          <a:p>
            <a:pPr lvl="1"/>
            <a:r>
              <a:rPr lang="en-US" sz="1800" dirty="0" smtClean="0"/>
              <a:t>Inform ED the </a:t>
            </a:r>
            <a:r>
              <a:rPr lang="en-US" sz="1800" dirty="0"/>
              <a:t>extent to which </a:t>
            </a:r>
            <a:r>
              <a:rPr lang="en-US" sz="1800" dirty="0" smtClean="0"/>
              <a:t>specific conditions </a:t>
            </a:r>
            <a:r>
              <a:rPr lang="en-US" sz="1800" dirty="0"/>
              <a:t>may be removed and the extent to which financial management responsibilities may be returned incrementally (or otherwise) to GDOE; and </a:t>
            </a:r>
            <a:endParaRPr lang="en-US" sz="1800" dirty="0" smtClean="0"/>
          </a:p>
          <a:p>
            <a:pPr lvl="1"/>
            <a:r>
              <a:rPr lang="en-US" sz="1800" dirty="0" smtClean="0"/>
              <a:t>Inform ED whether GDOE </a:t>
            </a:r>
            <a:r>
              <a:rPr lang="en-US" sz="1800" dirty="0"/>
              <a:t>has taken all necessary actions to render it capable of performing the financial management responsibilities currently performed by the </a:t>
            </a:r>
            <a:r>
              <a:rPr lang="en-US" sz="1800" dirty="0" smtClean="0"/>
              <a:t>TPFA, resulting </a:t>
            </a:r>
            <a:r>
              <a:rPr lang="en-US" sz="1800" dirty="0"/>
              <a:t>in the removal of the requirement for the TPFA</a:t>
            </a:r>
            <a:r>
              <a:rPr lang="en-US" sz="1800" dirty="0" smtClean="0"/>
              <a:t>.</a:t>
            </a:r>
          </a:p>
          <a:p>
            <a:r>
              <a:rPr lang="en-US" dirty="0"/>
              <a:t>The REP was based on ED’s specific conditions, the 2005 Office of Inspector </a:t>
            </a:r>
            <a:r>
              <a:rPr lang="en-US" dirty="0" smtClean="0"/>
              <a:t>General audit </a:t>
            </a:r>
            <a:r>
              <a:rPr lang="en-US" dirty="0"/>
              <a:t>report, and the ED’s review and assessment of the status of the GDOE CCAP quarterly reports, which include pending CCAP actions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REP: Reconsideration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56" y="1961080"/>
            <a:ext cx="111840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dirty="0">
                <a:solidFill>
                  <a:schemeClr val="tx2"/>
                </a:solidFill>
              </a:rPr>
              <a:t>The reconsideration process involves evaluating GDOE’s progress on meeting the requirements in ED’s FFY 2018 Specific Conditions; and takes into account GDOE’s CCAP quarterly report. </a:t>
            </a:r>
          </a:p>
          <a:p>
            <a:pPr marL="306000" indent="-3060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dirty="0">
                <a:solidFill>
                  <a:schemeClr val="tx2"/>
                </a:solidFill>
              </a:rPr>
              <a:t>ED will conduct its review of the documentation (virtual and on-site) for sufficiency and, in particular instances, will conduct multiple on-site reviews throughout FFY 2019 to complete the evaluation process.</a:t>
            </a:r>
          </a:p>
          <a:p>
            <a:pPr marL="306000" indent="-3060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000" u="sng" dirty="0">
                <a:solidFill>
                  <a:schemeClr val="tx2"/>
                </a:solidFill>
              </a:rPr>
              <a:t>Successful completion of tasks in the REP, will dictate ED’s preparation to </a:t>
            </a:r>
            <a:r>
              <a:rPr lang="en-US" sz="2000" b="1" u="sng" dirty="0">
                <a:solidFill>
                  <a:schemeClr val="tx2"/>
                </a:solidFill>
              </a:rPr>
              <a:t>modify or remove </a:t>
            </a:r>
            <a:r>
              <a:rPr lang="en-US" sz="2000" u="sng" dirty="0">
                <a:solidFill>
                  <a:schemeClr val="tx2"/>
                </a:solidFill>
              </a:rPr>
              <a:t>specific conditions, to include the TPFA oversight when appropriate.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9843" y="4213181"/>
            <a:ext cx="35854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dirty="0">
                <a:solidFill>
                  <a:schemeClr val="accent2"/>
                </a:solidFill>
              </a:rPr>
              <a:t>(Corrected) Amended FFY 2018 Specific Conditions: 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sz="1600" dirty="0">
                <a:solidFill>
                  <a:srgbClr val="3D3D3D"/>
                </a:solidFill>
              </a:rPr>
              <a:t>Requirement for a TPFA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sz="1600" dirty="0">
                <a:solidFill>
                  <a:srgbClr val="3D3D3D"/>
                </a:solidFill>
              </a:rPr>
              <a:t>Responsibilities of GDOE and TPFA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sz="1600" dirty="0">
                <a:solidFill>
                  <a:srgbClr val="3D3D3D"/>
                </a:solidFill>
              </a:rPr>
              <a:t>REP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+mj-lt"/>
              <a:buAutoNum type="arabicPeriod"/>
            </a:pPr>
            <a:r>
              <a:rPr lang="en-US" sz="1600" dirty="0">
                <a:solidFill>
                  <a:srgbClr val="3D3D3D"/>
                </a:solidFill>
              </a:rPr>
              <a:t>Single Audits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16542" y="4189117"/>
            <a:ext cx="45009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dirty="0">
                <a:solidFill>
                  <a:schemeClr val="accent2"/>
                </a:solidFill>
              </a:rPr>
              <a:t>REP: 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+mj-lt"/>
              <a:buAutoNum type="arabicPeriod"/>
            </a:pPr>
            <a:r>
              <a:rPr lang="en-US" sz="1700" dirty="0" smtClean="0">
                <a:solidFill>
                  <a:schemeClr val="tx2"/>
                </a:solidFill>
              </a:rPr>
              <a:t>Employee Time Tracking (ETT)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+mj-lt"/>
              <a:buAutoNum type="arabicPeriod"/>
            </a:pPr>
            <a:r>
              <a:rPr lang="en-US" sz="1700" dirty="0" smtClean="0">
                <a:solidFill>
                  <a:schemeClr val="tx2"/>
                </a:solidFill>
              </a:rPr>
              <a:t>Financial Management Information System (FMIS)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+mj-lt"/>
              <a:buAutoNum type="arabicPeriod"/>
            </a:pPr>
            <a:r>
              <a:rPr lang="en-US" sz="1700" dirty="0" smtClean="0">
                <a:solidFill>
                  <a:schemeClr val="tx2"/>
                </a:solidFill>
              </a:rPr>
              <a:t>Internal Controls (IC)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+mj-lt"/>
              <a:buAutoNum type="arabicPeriod"/>
            </a:pPr>
            <a:r>
              <a:rPr lang="en-US" sz="1700" dirty="0" smtClean="0">
                <a:solidFill>
                  <a:schemeClr val="tx2"/>
                </a:solidFill>
              </a:rPr>
              <a:t>Procurement (P)</a:t>
            </a:r>
          </a:p>
          <a:p>
            <a:pPr marL="342900" lvl="2" indent="-342900" defTabSz="4572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+mj-lt"/>
              <a:buAutoNum type="arabicPeriod"/>
            </a:pPr>
            <a:r>
              <a:rPr lang="en-US" sz="1700" dirty="0" smtClean="0">
                <a:solidFill>
                  <a:schemeClr val="tx2"/>
                </a:solidFill>
              </a:rPr>
              <a:t>Property Management (PM)</a:t>
            </a:r>
            <a:endParaRPr lang="en-US" sz="1700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680284" y="4415589"/>
            <a:ext cx="2036258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9843" y="5366083"/>
            <a:ext cx="3200441" cy="3128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89575-C713-471B-B29A-7661AE8AE26A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3442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Screenshot of REP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405" y="831585"/>
            <a:ext cx="9839191" cy="54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12946</TotalTime>
  <Words>1355</Words>
  <Application>Microsoft Office PowerPoint</Application>
  <PresentationFormat>Widescreen</PresentationFormat>
  <Paragraphs>170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Gill Sans MT</vt:lpstr>
      <vt:lpstr>Wingdings 2</vt:lpstr>
      <vt:lpstr>Dividend</vt:lpstr>
      <vt:lpstr>Guam Department of Education reconsideration evaluation plan</vt:lpstr>
      <vt:lpstr>Table of contents</vt:lpstr>
      <vt:lpstr>PowerPoint Presentation</vt:lpstr>
      <vt:lpstr>PowerPoint Presentation</vt:lpstr>
      <vt:lpstr>Change in specific conditions</vt:lpstr>
      <vt:lpstr>REP vs. CCAP</vt:lpstr>
      <vt:lpstr>REP: Purpose </vt:lpstr>
      <vt:lpstr>REP: Reconsideration process</vt:lpstr>
      <vt:lpstr>PowerPoint Presentation</vt:lpstr>
      <vt:lpstr>Virtual vs. on-site review</vt:lpstr>
      <vt:lpstr>PowerPoint Presentation</vt:lpstr>
      <vt:lpstr>Ed’s july 2019 visit</vt:lpstr>
      <vt:lpstr>Ed’s july 2019 visit (CONT’D.)</vt:lpstr>
      <vt:lpstr>Ed’s july 2019 visit (CONT’D.)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Guam Department of Education office of internal audit</dc:title>
  <dc:creator>Joy Bulatao</dc:creator>
  <cp:lastModifiedBy>JOY BULATAO</cp:lastModifiedBy>
  <cp:revision>882</cp:revision>
  <cp:lastPrinted>2019-07-26T02:10:10Z</cp:lastPrinted>
  <dcterms:created xsi:type="dcterms:W3CDTF">2014-06-15T21:48:08Z</dcterms:created>
  <dcterms:modified xsi:type="dcterms:W3CDTF">2019-09-11T22:18:35Z</dcterms:modified>
</cp:coreProperties>
</file>