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17"/>
  </p:notesMasterIdLst>
  <p:handoutMasterIdLst>
    <p:handoutMasterId r:id="rId18"/>
  </p:handoutMasterIdLst>
  <p:sldIdLst>
    <p:sldId id="328" r:id="rId2"/>
    <p:sldId id="329" r:id="rId3"/>
    <p:sldId id="350" r:id="rId4"/>
    <p:sldId id="360" r:id="rId5"/>
    <p:sldId id="357" r:id="rId6"/>
    <p:sldId id="336" r:id="rId7"/>
    <p:sldId id="334" r:id="rId8"/>
    <p:sldId id="335" r:id="rId9"/>
    <p:sldId id="359" r:id="rId10"/>
    <p:sldId id="349" r:id="rId11"/>
    <p:sldId id="353" r:id="rId12"/>
    <p:sldId id="363" r:id="rId13"/>
    <p:sldId id="364" r:id="rId14"/>
    <p:sldId id="365" r:id="rId15"/>
    <p:sldId id="341"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8" autoAdjust="0"/>
    <p:restoredTop sz="94434" autoAdjust="0"/>
  </p:normalViewPr>
  <p:slideViewPr>
    <p:cSldViewPr snapToGrid="0">
      <p:cViewPr varScale="1">
        <p:scale>
          <a:sx n="97" d="100"/>
          <a:sy n="97" d="100"/>
        </p:scale>
        <p:origin x="468"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4BC495-5A2E-46BF-AB4C-92AFBB52B14D}"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D5E50D94-173E-4841-B904-14E20F782583}">
      <dgm:prSet phldrT="[Text]" custT="1"/>
      <dgm:spPr/>
      <dgm:t>
        <a:bodyPr/>
        <a:lstStyle/>
        <a:p>
          <a:pPr algn="l"/>
          <a:r>
            <a:rPr lang="en-US" sz="1200" dirty="0" smtClean="0"/>
            <a:t>The U.S. Department of Education (ED) designated the Guam Department of Education (GDOE) as a </a:t>
          </a:r>
          <a:r>
            <a:rPr lang="en-US" sz="1200" b="1" dirty="0" smtClean="0">
              <a:solidFill>
                <a:srgbClr val="002060"/>
              </a:solidFill>
            </a:rPr>
            <a:t>high-risk grantee.</a:t>
          </a:r>
          <a:endParaRPr lang="en-US" sz="1200" b="1" dirty="0">
            <a:solidFill>
              <a:srgbClr val="002060"/>
            </a:solidFill>
          </a:endParaRPr>
        </a:p>
      </dgm:t>
    </dgm:pt>
    <dgm:pt modelId="{E9088768-9BFD-4114-A2FE-1F1E47B6BDF4}" type="parTrans" cxnId="{CE24BC1D-7969-4A56-80C6-2D7B6343BB53}">
      <dgm:prSet/>
      <dgm:spPr/>
      <dgm:t>
        <a:bodyPr/>
        <a:lstStyle/>
        <a:p>
          <a:endParaRPr lang="en-US"/>
        </a:p>
      </dgm:t>
    </dgm:pt>
    <dgm:pt modelId="{E9A687AF-AF2E-4B62-83A3-4E8BAE95F085}" type="sibTrans" cxnId="{CE24BC1D-7969-4A56-80C6-2D7B6343BB53}">
      <dgm:prSet/>
      <dgm:spPr/>
      <dgm:t>
        <a:bodyPr/>
        <a:lstStyle/>
        <a:p>
          <a:endParaRPr lang="en-US"/>
        </a:p>
      </dgm:t>
    </dgm:pt>
    <dgm:pt modelId="{F482828B-CC94-4D99-A9E1-A89FD341DFCC}">
      <dgm:prSet phldrT="[Text]" custT="1"/>
      <dgm:spPr/>
      <dgm:t>
        <a:bodyPr/>
        <a:lstStyle/>
        <a:p>
          <a:pPr algn="l"/>
          <a:r>
            <a:rPr lang="en-US" sz="1200" dirty="0" smtClean="0"/>
            <a:t>Special conditions required GDOE to develop a </a:t>
          </a:r>
          <a:r>
            <a:rPr lang="en-US" sz="1200" b="1" dirty="0" smtClean="0">
              <a:solidFill>
                <a:srgbClr val="002060"/>
              </a:solidFill>
            </a:rPr>
            <a:t>Comprehensive Corrective Action Plan (CCAP</a:t>
          </a:r>
          <a:r>
            <a:rPr lang="en-US" sz="1200" b="1" dirty="0" smtClean="0"/>
            <a:t>) </a:t>
          </a:r>
          <a:r>
            <a:rPr lang="en-US" sz="1200" dirty="0" smtClean="0"/>
            <a:t>to address GDOE’s high-risk designation. </a:t>
          </a:r>
          <a:endParaRPr lang="en-US" sz="1200" dirty="0"/>
        </a:p>
      </dgm:t>
    </dgm:pt>
    <dgm:pt modelId="{1EBB4695-9F77-4552-B807-D85779E047BC}" type="parTrans" cxnId="{EE91703F-DF0F-4A82-9007-A6B838A0F94F}">
      <dgm:prSet/>
      <dgm:spPr/>
      <dgm:t>
        <a:bodyPr/>
        <a:lstStyle/>
        <a:p>
          <a:endParaRPr lang="en-US"/>
        </a:p>
      </dgm:t>
    </dgm:pt>
    <dgm:pt modelId="{BC1D293A-4B5A-4851-8B7D-8AC8BC8C937B}" type="sibTrans" cxnId="{EE91703F-DF0F-4A82-9007-A6B838A0F94F}">
      <dgm:prSet/>
      <dgm:spPr/>
      <dgm:t>
        <a:bodyPr/>
        <a:lstStyle/>
        <a:p>
          <a:endParaRPr lang="en-US"/>
        </a:p>
      </dgm:t>
    </dgm:pt>
    <dgm:pt modelId="{71DDD5E5-465F-4D80-A931-77315410B080}">
      <dgm:prSet phldrT="[Text]" custT="1"/>
      <dgm:spPr/>
      <dgm:t>
        <a:bodyPr/>
        <a:lstStyle/>
        <a:p>
          <a:pPr algn="l"/>
          <a:r>
            <a:rPr lang="en-US" sz="1200" dirty="0" smtClean="0"/>
            <a:t>ED visited GDOE in July 2009 and concluded in their Sept. 2009 letter that </a:t>
          </a:r>
          <a:r>
            <a:rPr lang="en-US" sz="1200" b="1" dirty="0" smtClean="0">
              <a:solidFill>
                <a:srgbClr val="002060"/>
              </a:solidFill>
            </a:rPr>
            <a:t>GDOE made limited progress </a:t>
          </a:r>
          <a:r>
            <a:rPr lang="en-US" sz="1200" dirty="0" smtClean="0"/>
            <a:t>in addressing the fiscal management deficiencies that affected its administrations of ED funds. </a:t>
          </a:r>
          <a:endParaRPr lang="en-US" sz="1200" dirty="0"/>
        </a:p>
      </dgm:t>
    </dgm:pt>
    <dgm:pt modelId="{9E840233-9819-4CCD-9D27-E3A30B623C49}" type="parTrans" cxnId="{52CEA93C-6332-468C-A105-EA94F8651E61}">
      <dgm:prSet/>
      <dgm:spPr/>
      <dgm:t>
        <a:bodyPr/>
        <a:lstStyle/>
        <a:p>
          <a:endParaRPr lang="en-US"/>
        </a:p>
      </dgm:t>
    </dgm:pt>
    <dgm:pt modelId="{E758C2F6-F3D9-483E-AE33-6E04AE76AB00}" type="sibTrans" cxnId="{52CEA93C-6332-468C-A105-EA94F8651E61}">
      <dgm:prSet/>
      <dgm:spPr/>
      <dgm:t>
        <a:bodyPr/>
        <a:lstStyle/>
        <a:p>
          <a:endParaRPr lang="en-US"/>
        </a:p>
      </dgm:t>
    </dgm:pt>
    <dgm:pt modelId="{8BD9F01B-1755-41DE-ACF9-28039340F686}">
      <dgm:prSet phldrT="[Text]" custT="1"/>
      <dgm:spPr/>
      <dgm:t>
        <a:bodyPr/>
        <a:lstStyle/>
        <a:p>
          <a:pPr algn="l"/>
          <a:r>
            <a:rPr lang="en-US" sz="1200" dirty="0" smtClean="0"/>
            <a:t>ED issued amended special conditions that required GDOE to </a:t>
          </a:r>
          <a:r>
            <a:rPr lang="en-US" sz="1200" b="1" dirty="0" smtClean="0">
              <a:solidFill>
                <a:srgbClr val="002060"/>
              </a:solidFill>
            </a:rPr>
            <a:t>contract with a Third Party Fiduciary Agent (TPFA</a:t>
          </a:r>
          <a:r>
            <a:rPr lang="en-US" sz="1200" b="1" dirty="0" smtClean="0"/>
            <a:t>) </a:t>
          </a:r>
          <a:r>
            <a:rPr lang="en-US" sz="1200" dirty="0" smtClean="0"/>
            <a:t>to assist GDOE with the CCAP implementation.</a:t>
          </a:r>
          <a:endParaRPr lang="en-US" sz="1200" dirty="0"/>
        </a:p>
      </dgm:t>
    </dgm:pt>
    <dgm:pt modelId="{837C77B7-4326-4505-B9F9-319AD8B7C592}" type="parTrans" cxnId="{46AB6DBA-6C0E-4F05-BB2D-173D38CC6594}">
      <dgm:prSet/>
      <dgm:spPr/>
      <dgm:t>
        <a:bodyPr/>
        <a:lstStyle/>
        <a:p>
          <a:endParaRPr lang="en-US"/>
        </a:p>
      </dgm:t>
    </dgm:pt>
    <dgm:pt modelId="{18135ACD-E944-4BCE-B26A-A59A1B3D97ED}" type="sibTrans" cxnId="{46AB6DBA-6C0E-4F05-BB2D-173D38CC6594}">
      <dgm:prSet/>
      <dgm:spPr/>
      <dgm:t>
        <a:bodyPr/>
        <a:lstStyle/>
        <a:p>
          <a:endParaRPr lang="en-US"/>
        </a:p>
      </dgm:t>
    </dgm:pt>
    <dgm:pt modelId="{CD553C2F-CA42-42E7-A4C9-F004911256A3}">
      <dgm:prSet phldrT="[Text]" custT="1"/>
      <dgm:spPr/>
      <dgm:t>
        <a:bodyPr/>
        <a:lstStyle/>
        <a:p>
          <a:pPr algn="l"/>
          <a:r>
            <a:rPr lang="en-US" sz="1200" dirty="0" smtClean="0"/>
            <a:t>Special conditions required GDOE to </a:t>
          </a:r>
          <a:r>
            <a:rPr lang="en-US" sz="1200" b="1" dirty="0" smtClean="0">
              <a:solidFill>
                <a:srgbClr val="002060"/>
              </a:solidFill>
            </a:rPr>
            <a:t>revise its CCAP</a:t>
          </a:r>
          <a:r>
            <a:rPr lang="en-US" sz="1200" dirty="0" smtClean="0">
              <a:solidFill>
                <a:srgbClr val="002060"/>
              </a:solidFill>
            </a:rPr>
            <a:t> </a:t>
          </a:r>
          <a:r>
            <a:rPr lang="en-US" sz="1200" dirty="0" smtClean="0"/>
            <a:t>to include tasks with measurable objectives and increase alignment with Education Department General Administrative Regulations.</a:t>
          </a:r>
          <a:endParaRPr lang="en-US" sz="1200" dirty="0"/>
        </a:p>
      </dgm:t>
    </dgm:pt>
    <dgm:pt modelId="{987FFB76-983B-4556-A8B9-6133ACADCB90}" type="parTrans" cxnId="{35268371-3D5B-4AD6-A0A5-4FD9DE7A4AF0}">
      <dgm:prSet/>
      <dgm:spPr/>
      <dgm:t>
        <a:bodyPr/>
        <a:lstStyle/>
        <a:p>
          <a:endParaRPr lang="en-US"/>
        </a:p>
      </dgm:t>
    </dgm:pt>
    <dgm:pt modelId="{E857616A-EE90-4D93-A774-CAA843C0BC56}" type="sibTrans" cxnId="{35268371-3D5B-4AD6-A0A5-4FD9DE7A4AF0}">
      <dgm:prSet/>
      <dgm:spPr/>
      <dgm:t>
        <a:bodyPr/>
        <a:lstStyle/>
        <a:p>
          <a:endParaRPr lang="en-US"/>
        </a:p>
      </dgm:t>
    </dgm:pt>
    <dgm:pt modelId="{56699B96-C777-4E1E-B3FF-CDBE34D8290B}">
      <dgm:prSet phldrT="[Text]" custT="1"/>
      <dgm:spPr/>
      <dgm:t>
        <a:bodyPr/>
        <a:lstStyle/>
        <a:p>
          <a:pPr algn="l"/>
          <a:r>
            <a:rPr lang="en-US" sz="1200" b="0" dirty="0" smtClean="0"/>
            <a:t>GDOE has </a:t>
          </a:r>
          <a:r>
            <a:rPr lang="en-US" sz="1200" b="1" dirty="0" smtClean="0">
              <a:solidFill>
                <a:srgbClr val="002060"/>
              </a:solidFill>
            </a:rPr>
            <a:t>achieved significant completion rates</a:t>
          </a:r>
          <a:r>
            <a:rPr lang="en-US" sz="1200" b="0" dirty="0" smtClean="0">
              <a:solidFill>
                <a:srgbClr val="002060"/>
              </a:solidFill>
            </a:rPr>
            <a:t>. </a:t>
          </a:r>
          <a:r>
            <a:rPr lang="en-US" sz="1200" b="0" dirty="0" smtClean="0">
              <a:solidFill>
                <a:schemeClr val="tx1"/>
              </a:solidFill>
            </a:rPr>
            <a:t>The Internal Audit Office </a:t>
          </a:r>
          <a:r>
            <a:rPr lang="en-US" sz="1200" b="0" dirty="0" smtClean="0">
              <a:solidFill>
                <a:srgbClr val="002060"/>
              </a:solidFill>
            </a:rPr>
            <a:t>(</a:t>
          </a:r>
          <a:r>
            <a:rPr lang="en-US" sz="1200" dirty="0" smtClean="0"/>
            <a:t>IAO) initiated validation of GDOE’s CCAP reporting.</a:t>
          </a:r>
          <a:endParaRPr lang="en-US" sz="1200" dirty="0"/>
        </a:p>
      </dgm:t>
    </dgm:pt>
    <dgm:pt modelId="{B134CA73-F97E-4D71-A9F5-0CF8364B18E7}" type="parTrans" cxnId="{E9CB8CA4-A13D-4BA6-812A-6644DC2FB3FE}">
      <dgm:prSet/>
      <dgm:spPr/>
      <dgm:t>
        <a:bodyPr/>
        <a:lstStyle/>
        <a:p>
          <a:endParaRPr lang="en-US"/>
        </a:p>
      </dgm:t>
    </dgm:pt>
    <dgm:pt modelId="{24C78436-BB7D-4370-971B-F67696EEF845}" type="sibTrans" cxnId="{E9CB8CA4-A13D-4BA6-812A-6644DC2FB3FE}">
      <dgm:prSet/>
      <dgm:spPr/>
      <dgm:t>
        <a:bodyPr/>
        <a:lstStyle/>
        <a:p>
          <a:endParaRPr lang="en-US"/>
        </a:p>
      </dgm:t>
    </dgm:pt>
    <dgm:pt modelId="{EAF98401-4183-46F8-8872-024073DE79CD}">
      <dgm:prSet phldrT="[Text]" custT="1"/>
      <dgm:spPr/>
      <dgm:t>
        <a:bodyPr/>
        <a:lstStyle/>
        <a:p>
          <a:pPr algn="l"/>
          <a:r>
            <a:rPr lang="en-US" sz="1200" dirty="0" smtClean="0"/>
            <a:t>Superintendent sent his </a:t>
          </a:r>
          <a:r>
            <a:rPr lang="en-US" sz="1200" b="1" dirty="0" smtClean="0">
              <a:solidFill>
                <a:srgbClr val="002060"/>
              </a:solidFill>
            </a:rPr>
            <a:t>request for reconsideration </a:t>
          </a:r>
          <a:r>
            <a:rPr lang="en-US" sz="1200" dirty="0" smtClean="0"/>
            <a:t>of the special conditions to ED.</a:t>
          </a:r>
          <a:endParaRPr lang="en-US" sz="1200" dirty="0"/>
        </a:p>
      </dgm:t>
    </dgm:pt>
    <dgm:pt modelId="{8E57041D-92BB-4DC1-8EB1-3C7A6F0CC088}" type="parTrans" cxnId="{3DD9A8C2-C297-4DB7-9474-8D21F3090DB9}">
      <dgm:prSet/>
      <dgm:spPr/>
      <dgm:t>
        <a:bodyPr/>
        <a:lstStyle/>
        <a:p>
          <a:endParaRPr lang="en-US"/>
        </a:p>
      </dgm:t>
    </dgm:pt>
    <dgm:pt modelId="{2BF5F554-EB9D-47A3-80DE-65D409C63CB4}" type="sibTrans" cxnId="{3DD9A8C2-C297-4DB7-9474-8D21F3090DB9}">
      <dgm:prSet/>
      <dgm:spPr/>
      <dgm:t>
        <a:bodyPr/>
        <a:lstStyle/>
        <a:p>
          <a:endParaRPr lang="en-US"/>
        </a:p>
      </dgm:t>
    </dgm:pt>
    <dgm:pt modelId="{73D93546-025B-4938-8C2E-EE646A0CC951}" type="pres">
      <dgm:prSet presAssocID="{2D4BC495-5A2E-46BF-AB4C-92AFBB52B14D}" presName="Name0" presStyleCnt="0">
        <dgm:presLayoutVars>
          <dgm:dir/>
          <dgm:resizeHandles val="exact"/>
        </dgm:presLayoutVars>
      </dgm:prSet>
      <dgm:spPr/>
      <dgm:t>
        <a:bodyPr/>
        <a:lstStyle/>
        <a:p>
          <a:endParaRPr lang="en-US"/>
        </a:p>
      </dgm:t>
    </dgm:pt>
    <dgm:pt modelId="{A5ECD852-683A-4BE9-BFF8-CB4BD6DB531A}" type="pres">
      <dgm:prSet presAssocID="{2D4BC495-5A2E-46BF-AB4C-92AFBB52B14D}" presName="arrow" presStyleLbl="bgShp" presStyleIdx="0" presStyleCnt="1" custScaleY="74073"/>
      <dgm:spPr/>
    </dgm:pt>
    <dgm:pt modelId="{CB367A2B-CE2C-4AFC-B35A-8D9119BA9C3E}" type="pres">
      <dgm:prSet presAssocID="{2D4BC495-5A2E-46BF-AB4C-92AFBB52B14D}" presName="points" presStyleCnt="0"/>
      <dgm:spPr/>
    </dgm:pt>
    <dgm:pt modelId="{CF9377D3-6F2F-4C8C-B2BE-1A79BD59B5B0}" type="pres">
      <dgm:prSet presAssocID="{D5E50D94-173E-4841-B904-14E20F782583}" presName="compositeA" presStyleCnt="0"/>
      <dgm:spPr/>
    </dgm:pt>
    <dgm:pt modelId="{3A73B08D-4994-4862-A59C-84D42399D530}" type="pres">
      <dgm:prSet presAssocID="{D5E50D94-173E-4841-B904-14E20F782583}" presName="textA" presStyleLbl="revTx" presStyleIdx="0" presStyleCnt="7" custScaleX="190295" custScaleY="93392">
        <dgm:presLayoutVars>
          <dgm:bulletEnabled val="1"/>
        </dgm:presLayoutVars>
      </dgm:prSet>
      <dgm:spPr/>
      <dgm:t>
        <a:bodyPr/>
        <a:lstStyle/>
        <a:p>
          <a:endParaRPr lang="en-US"/>
        </a:p>
      </dgm:t>
    </dgm:pt>
    <dgm:pt modelId="{433AA2D3-A94E-450A-9167-BE5F7DEF9D85}" type="pres">
      <dgm:prSet presAssocID="{D5E50D94-173E-4841-B904-14E20F782583}" presName="circleA" presStyleLbl="node1" presStyleIdx="0" presStyleCnt="7"/>
      <dgm:spPr/>
    </dgm:pt>
    <dgm:pt modelId="{76F156A4-8C93-4E4A-8EC6-B98E48423109}" type="pres">
      <dgm:prSet presAssocID="{D5E50D94-173E-4841-B904-14E20F782583}" presName="spaceA" presStyleCnt="0"/>
      <dgm:spPr/>
    </dgm:pt>
    <dgm:pt modelId="{D1FD0D07-2267-4E55-AB96-8FF834D66913}" type="pres">
      <dgm:prSet presAssocID="{E9A687AF-AF2E-4B62-83A3-4E8BAE95F085}" presName="space" presStyleCnt="0"/>
      <dgm:spPr/>
    </dgm:pt>
    <dgm:pt modelId="{FC26936E-5563-417B-9671-C2CD4B8845AF}" type="pres">
      <dgm:prSet presAssocID="{F482828B-CC94-4D99-A9E1-A89FD341DFCC}" presName="compositeB" presStyleCnt="0"/>
      <dgm:spPr/>
    </dgm:pt>
    <dgm:pt modelId="{68126131-3D59-4A5D-8945-3F156D03DF23}" type="pres">
      <dgm:prSet presAssocID="{F482828B-CC94-4D99-A9E1-A89FD341DFCC}" presName="textB" presStyleLbl="revTx" presStyleIdx="1" presStyleCnt="7" custScaleX="215897" custScaleY="81383" custLinFactNeighborX="163" custLinFactNeighborY="-8510">
        <dgm:presLayoutVars>
          <dgm:bulletEnabled val="1"/>
        </dgm:presLayoutVars>
      </dgm:prSet>
      <dgm:spPr/>
      <dgm:t>
        <a:bodyPr/>
        <a:lstStyle/>
        <a:p>
          <a:endParaRPr lang="en-US"/>
        </a:p>
      </dgm:t>
    </dgm:pt>
    <dgm:pt modelId="{960D2A19-1D9E-455B-A268-EE1D252FF611}" type="pres">
      <dgm:prSet presAssocID="{F482828B-CC94-4D99-A9E1-A89FD341DFCC}" presName="circleB" presStyleLbl="node1" presStyleIdx="1" presStyleCnt="7" custLinFactNeighborY="-18298"/>
      <dgm:spPr/>
    </dgm:pt>
    <dgm:pt modelId="{3C4B5039-110F-40DC-9313-C2AE6F764764}" type="pres">
      <dgm:prSet presAssocID="{F482828B-CC94-4D99-A9E1-A89FD341DFCC}" presName="spaceB" presStyleCnt="0"/>
      <dgm:spPr/>
    </dgm:pt>
    <dgm:pt modelId="{5C2826C9-6D08-4F68-A550-2699B5A9E338}" type="pres">
      <dgm:prSet presAssocID="{BC1D293A-4B5A-4851-8B7D-8AC8BC8C937B}" presName="space" presStyleCnt="0"/>
      <dgm:spPr/>
    </dgm:pt>
    <dgm:pt modelId="{8AE6F400-37D1-4A3D-8CDD-F310B33FF1C9}" type="pres">
      <dgm:prSet presAssocID="{71DDD5E5-465F-4D80-A931-77315410B080}" presName="compositeA" presStyleCnt="0"/>
      <dgm:spPr/>
    </dgm:pt>
    <dgm:pt modelId="{3FEBCB01-F60B-41BE-8B6D-9B7EF82BFDC0}" type="pres">
      <dgm:prSet presAssocID="{71DDD5E5-465F-4D80-A931-77315410B080}" presName="textA" presStyleLbl="revTx" presStyleIdx="2" presStyleCnt="7" custScaleX="258536" custScaleY="86321" custLinFactNeighborX="-3454" custLinFactNeighborY="3855">
        <dgm:presLayoutVars>
          <dgm:bulletEnabled val="1"/>
        </dgm:presLayoutVars>
      </dgm:prSet>
      <dgm:spPr/>
      <dgm:t>
        <a:bodyPr/>
        <a:lstStyle/>
        <a:p>
          <a:endParaRPr lang="en-US"/>
        </a:p>
      </dgm:t>
    </dgm:pt>
    <dgm:pt modelId="{4A452DB1-0679-4E6A-8C0C-9111A178175E}" type="pres">
      <dgm:prSet presAssocID="{71DDD5E5-465F-4D80-A931-77315410B080}" presName="circleA" presStyleLbl="node1" presStyleIdx="2" presStyleCnt="7" custLinFactNeighborY="9070"/>
      <dgm:spPr/>
    </dgm:pt>
    <dgm:pt modelId="{7A3149F9-4CDE-414E-869B-C6BF5CF92A50}" type="pres">
      <dgm:prSet presAssocID="{71DDD5E5-465F-4D80-A931-77315410B080}" presName="spaceA" presStyleCnt="0"/>
      <dgm:spPr/>
    </dgm:pt>
    <dgm:pt modelId="{8C27457E-4CF0-4A48-BD19-5360A338020F}" type="pres">
      <dgm:prSet presAssocID="{E758C2F6-F3D9-483E-AE33-6E04AE76AB00}" presName="space" presStyleCnt="0"/>
      <dgm:spPr/>
    </dgm:pt>
    <dgm:pt modelId="{7DD65104-3D68-4236-8690-F745F9A1484C}" type="pres">
      <dgm:prSet presAssocID="{8BD9F01B-1755-41DE-ACF9-28039340F686}" presName="compositeB" presStyleCnt="0"/>
      <dgm:spPr/>
    </dgm:pt>
    <dgm:pt modelId="{9DEB0E2F-E294-4C07-8343-AD4333058707}" type="pres">
      <dgm:prSet presAssocID="{8BD9F01B-1755-41DE-ACF9-28039340F686}" presName="textB" presStyleLbl="revTx" presStyleIdx="3" presStyleCnt="7" custScaleX="253063" custScaleY="90251" custLinFactNeighborX="2171" custLinFactNeighborY="-2687">
        <dgm:presLayoutVars>
          <dgm:bulletEnabled val="1"/>
        </dgm:presLayoutVars>
      </dgm:prSet>
      <dgm:spPr/>
      <dgm:t>
        <a:bodyPr/>
        <a:lstStyle/>
        <a:p>
          <a:endParaRPr lang="en-US"/>
        </a:p>
      </dgm:t>
    </dgm:pt>
    <dgm:pt modelId="{8E8F0E61-1454-496F-98CD-4521DD7DFD30}" type="pres">
      <dgm:prSet presAssocID="{8BD9F01B-1755-41DE-ACF9-28039340F686}" presName="circleB" presStyleLbl="node1" presStyleIdx="3" presStyleCnt="7" custLinFactNeighborX="-1814" custLinFactNeighborY="-9070"/>
      <dgm:spPr/>
    </dgm:pt>
    <dgm:pt modelId="{C271E52B-E522-42E6-BBB4-D8107D9077B4}" type="pres">
      <dgm:prSet presAssocID="{8BD9F01B-1755-41DE-ACF9-28039340F686}" presName="spaceB" presStyleCnt="0"/>
      <dgm:spPr/>
    </dgm:pt>
    <dgm:pt modelId="{409EC92A-A695-4A00-8E27-27666AE1041B}" type="pres">
      <dgm:prSet presAssocID="{18135ACD-E944-4BCE-B26A-A59A1B3D97ED}" presName="space" presStyleCnt="0"/>
      <dgm:spPr/>
    </dgm:pt>
    <dgm:pt modelId="{A644DE51-DAE8-48AB-841C-74A5DCFD5E64}" type="pres">
      <dgm:prSet presAssocID="{CD553C2F-CA42-42E7-A4C9-F004911256A3}" presName="compositeA" presStyleCnt="0"/>
      <dgm:spPr/>
    </dgm:pt>
    <dgm:pt modelId="{E1362AE0-226F-4BBE-A4F6-F34C62143926}" type="pres">
      <dgm:prSet presAssocID="{CD553C2F-CA42-42E7-A4C9-F004911256A3}" presName="textA" presStyleLbl="revTx" presStyleIdx="4" presStyleCnt="7" custScaleX="214437" custLinFactNeighborX="-2671" custLinFactNeighborY="981">
        <dgm:presLayoutVars>
          <dgm:bulletEnabled val="1"/>
        </dgm:presLayoutVars>
      </dgm:prSet>
      <dgm:spPr/>
      <dgm:t>
        <a:bodyPr/>
        <a:lstStyle/>
        <a:p>
          <a:endParaRPr lang="en-US"/>
        </a:p>
      </dgm:t>
    </dgm:pt>
    <dgm:pt modelId="{C4FDC135-21C1-4A60-8F19-B2BE90C17E4B}" type="pres">
      <dgm:prSet presAssocID="{CD553C2F-CA42-42E7-A4C9-F004911256A3}" presName="circleA" presStyleLbl="node1" presStyleIdx="4" presStyleCnt="7"/>
      <dgm:spPr/>
    </dgm:pt>
    <dgm:pt modelId="{E71C2E4F-2729-4736-A7E1-618994DF684B}" type="pres">
      <dgm:prSet presAssocID="{CD553C2F-CA42-42E7-A4C9-F004911256A3}" presName="spaceA" presStyleCnt="0"/>
      <dgm:spPr/>
    </dgm:pt>
    <dgm:pt modelId="{F83D104D-10A6-4770-BD4A-5E4E4B54B5D0}" type="pres">
      <dgm:prSet presAssocID="{E857616A-EE90-4D93-A774-CAA843C0BC56}" presName="space" presStyleCnt="0"/>
      <dgm:spPr/>
    </dgm:pt>
    <dgm:pt modelId="{11E3FDD2-28B2-4D86-8055-7D3C36D9D6B9}" type="pres">
      <dgm:prSet presAssocID="{56699B96-C777-4E1E-B3FF-CDBE34D8290B}" presName="compositeB" presStyleCnt="0"/>
      <dgm:spPr/>
    </dgm:pt>
    <dgm:pt modelId="{5745DAA4-8E6D-485C-AEC5-60FDB7EFEF99}" type="pres">
      <dgm:prSet presAssocID="{56699B96-C777-4E1E-B3FF-CDBE34D8290B}" presName="textB" presStyleLbl="revTx" presStyleIdx="5" presStyleCnt="7" custScaleX="222413" custScaleY="90478">
        <dgm:presLayoutVars>
          <dgm:bulletEnabled val="1"/>
        </dgm:presLayoutVars>
      </dgm:prSet>
      <dgm:spPr/>
      <dgm:t>
        <a:bodyPr/>
        <a:lstStyle/>
        <a:p>
          <a:endParaRPr lang="en-US"/>
        </a:p>
      </dgm:t>
    </dgm:pt>
    <dgm:pt modelId="{06ACCEB1-FD39-4B45-9B88-EA4907B917DC}" type="pres">
      <dgm:prSet presAssocID="{56699B96-C777-4E1E-B3FF-CDBE34D8290B}" presName="circleB" presStyleLbl="node1" presStyleIdx="5" presStyleCnt="7" custLinFactNeighborY="-5442"/>
      <dgm:spPr/>
    </dgm:pt>
    <dgm:pt modelId="{5E697040-6639-49CA-926C-16BD456E8C5A}" type="pres">
      <dgm:prSet presAssocID="{56699B96-C777-4E1E-B3FF-CDBE34D8290B}" presName="spaceB" presStyleCnt="0"/>
      <dgm:spPr/>
    </dgm:pt>
    <dgm:pt modelId="{06DDF5A6-0227-4AF3-AA8D-8C0D54D3780F}" type="pres">
      <dgm:prSet presAssocID="{24C78436-BB7D-4370-971B-F67696EEF845}" presName="space" presStyleCnt="0"/>
      <dgm:spPr/>
    </dgm:pt>
    <dgm:pt modelId="{2B0041ED-CA36-4C8E-8BD7-B734D95B289F}" type="pres">
      <dgm:prSet presAssocID="{EAF98401-4183-46F8-8872-024073DE79CD}" presName="compositeA" presStyleCnt="0"/>
      <dgm:spPr/>
    </dgm:pt>
    <dgm:pt modelId="{46C568B4-D8CF-47CC-AF56-0645E5D61751}" type="pres">
      <dgm:prSet presAssocID="{EAF98401-4183-46F8-8872-024073DE79CD}" presName="textA" presStyleLbl="revTx" presStyleIdx="6" presStyleCnt="7" custScaleX="215884">
        <dgm:presLayoutVars>
          <dgm:bulletEnabled val="1"/>
        </dgm:presLayoutVars>
      </dgm:prSet>
      <dgm:spPr/>
      <dgm:t>
        <a:bodyPr/>
        <a:lstStyle/>
        <a:p>
          <a:endParaRPr lang="en-US"/>
        </a:p>
      </dgm:t>
    </dgm:pt>
    <dgm:pt modelId="{9FE75AC3-0958-4037-9E32-98CA6C17D006}" type="pres">
      <dgm:prSet presAssocID="{EAF98401-4183-46F8-8872-024073DE79CD}" presName="circleA" presStyleLbl="node1" presStyleIdx="6" presStyleCnt="7"/>
      <dgm:spPr/>
    </dgm:pt>
    <dgm:pt modelId="{B0C29211-D99D-4162-8293-8E239E46DE4A}" type="pres">
      <dgm:prSet presAssocID="{EAF98401-4183-46F8-8872-024073DE79CD}" presName="spaceA" presStyleCnt="0"/>
      <dgm:spPr/>
    </dgm:pt>
  </dgm:ptLst>
  <dgm:cxnLst>
    <dgm:cxn modelId="{E9CB8CA4-A13D-4BA6-812A-6644DC2FB3FE}" srcId="{2D4BC495-5A2E-46BF-AB4C-92AFBB52B14D}" destId="{56699B96-C777-4E1E-B3FF-CDBE34D8290B}" srcOrd="5" destOrd="0" parTransId="{B134CA73-F97E-4D71-A9F5-0CF8364B18E7}" sibTransId="{24C78436-BB7D-4370-971B-F67696EEF845}"/>
    <dgm:cxn modelId="{99F94CB1-4413-4299-80E3-B019B0C276DC}" type="presOf" srcId="{EAF98401-4183-46F8-8872-024073DE79CD}" destId="{46C568B4-D8CF-47CC-AF56-0645E5D61751}" srcOrd="0" destOrd="0" presId="urn:microsoft.com/office/officeart/2005/8/layout/hProcess11"/>
    <dgm:cxn modelId="{46AB6DBA-6C0E-4F05-BB2D-173D38CC6594}" srcId="{2D4BC495-5A2E-46BF-AB4C-92AFBB52B14D}" destId="{8BD9F01B-1755-41DE-ACF9-28039340F686}" srcOrd="3" destOrd="0" parTransId="{837C77B7-4326-4505-B9F9-319AD8B7C592}" sibTransId="{18135ACD-E944-4BCE-B26A-A59A1B3D97ED}"/>
    <dgm:cxn modelId="{CE24BC1D-7969-4A56-80C6-2D7B6343BB53}" srcId="{2D4BC495-5A2E-46BF-AB4C-92AFBB52B14D}" destId="{D5E50D94-173E-4841-B904-14E20F782583}" srcOrd="0" destOrd="0" parTransId="{E9088768-9BFD-4114-A2FE-1F1E47B6BDF4}" sibTransId="{E9A687AF-AF2E-4B62-83A3-4E8BAE95F085}"/>
    <dgm:cxn modelId="{EE91703F-DF0F-4A82-9007-A6B838A0F94F}" srcId="{2D4BC495-5A2E-46BF-AB4C-92AFBB52B14D}" destId="{F482828B-CC94-4D99-A9E1-A89FD341DFCC}" srcOrd="1" destOrd="0" parTransId="{1EBB4695-9F77-4552-B807-D85779E047BC}" sibTransId="{BC1D293A-4B5A-4851-8B7D-8AC8BC8C937B}"/>
    <dgm:cxn modelId="{C3F3F20E-7101-40AF-8866-71DD7BA5BF67}" type="presOf" srcId="{8BD9F01B-1755-41DE-ACF9-28039340F686}" destId="{9DEB0E2F-E294-4C07-8343-AD4333058707}" srcOrd="0" destOrd="0" presId="urn:microsoft.com/office/officeart/2005/8/layout/hProcess11"/>
    <dgm:cxn modelId="{64EBB628-0DF0-45EC-AE1A-D21E24B2A644}" type="presOf" srcId="{F482828B-CC94-4D99-A9E1-A89FD341DFCC}" destId="{68126131-3D59-4A5D-8945-3F156D03DF23}" srcOrd="0" destOrd="0" presId="urn:microsoft.com/office/officeart/2005/8/layout/hProcess11"/>
    <dgm:cxn modelId="{3DD9A8C2-C297-4DB7-9474-8D21F3090DB9}" srcId="{2D4BC495-5A2E-46BF-AB4C-92AFBB52B14D}" destId="{EAF98401-4183-46F8-8872-024073DE79CD}" srcOrd="6" destOrd="0" parTransId="{8E57041D-92BB-4DC1-8EB1-3C7A6F0CC088}" sibTransId="{2BF5F554-EB9D-47A3-80DE-65D409C63CB4}"/>
    <dgm:cxn modelId="{11CC82E8-F28C-4327-BC60-C9335F7FBBF2}" type="presOf" srcId="{2D4BC495-5A2E-46BF-AB4C-92AFBB52B14D}" destId="{73D93546-025B-4938-8C2E-EE646A0CC951}" srcOrd="0" destOrd="0" presId="urn:microsoft.com/office/officeart/2005/8/layout/hProcess11"/>
    <dgm:cxn modelId="{DC0183AE-635E-41C5-B5EB-08C704626012}" type="presOf" srcId="{D5E50D94-173E-4841-B904-14E20F782583}" destId="{3A73B08D-4994-4862-A59C-84D42399D530}" srcOrd="0" destOrd="0" presId="urn:microsoft.com/office/officeart/2005/8/layout/hProcess11"/>
    <dgm:cxn modelId="{97A5B88E-DD07-4373-9DD8-BE3F2837B1D5}" type="presOf" srcId="{56699B96-C777-4E1E-B3FF-CDBE34D8290B}" destId="{5745DAA4-8E6D-485C-AEC5-60FDB7EFEF99}" srcOrd="0" destOrd="0" presId="urn:microsoft.com/office/officeart/2005/8/layout/hProcess11"/>
    <dgm:cxn modelId="{35268371-3D5B-4AD6-A0A5-4FD9DE7A4AF0}" srcId="{2D4BC495-5A2E-46BF-AB4C-92AFBB52B14D}" destId="{CD553C2F-CA42-42E7-A4C9-F004911256A3}" srcOrd="4" destOrd="0" parTransId="{987FFB76-983B-4556-A8B9-6133ACADCB90}" sibTransId="{E857616A-EE90-4D93-A774-CAA843C0BC56}"/>
    <dgm:cxn modelId="{616C7439-FF30-44D3-8BF1-4197195AA040}" type="presOf" srcId="{CD553C2F-CA42-42E7-A4C9-F004911256A3}" destId="{E1362AE0-226F-4BBE-A4F6-F34C62143926}" srcOrd="0" destOrd="0" presId="urn:microsoft.com/office/officeart/2005/8/layout/hProcess11"/>
    <dgm:cxn modelId="{52CEA93C-6332-468C-A105-EA94F8651E61}" srcId="{2D4BC495-5A2E-46BF-AB4C-92AFBB52B14D}" destId="{71DDD5E5-465F-4D80-A931-77315410B080}" srcOrd="2" destOrd="0" parTransId="{9E840233-9819-4CCD-9D27-E3A30B623C49}" sibTransId="{E758C2F6-F3D9-483E-AE33-6E04AE76AB00}"/>
    <dgm:cxn modelId="{1D3C0BD8-5049-4249-AB27-3BEEA9C13BEB}" type="presOf" srcId="{71DDD5E5-465F-4D80-A931-77315410B080}" destId="{3FEBCB01-F60B-41BE-8B6D-9B7EF82BFDC0}" srcOrd="0" destOrd="0" presId="urn:microsoft.com/office/officeart/2005/8/layout/hProcess11"/>
    <dgm:cxn modelId="{E6E04806-0A80-491A-844D-908593D5719D}" type="presParOf" srcId="{73D93546-025B-4938-8C2E-EE646A0CC951}" destId="{A5ECD852-683A-4BE9-BFF8-CB4BD6DB531A}" srcOrd="0" destOrd="0" presId="urn:microsoft.com/office/officeart/2005/8/layout/hProcess11"/>
    <dgm:cxn modelId="{957BE190-7A6C-486C-81F8-8A914A8FE654}" type="presParOf" srcId="{73D93546-025B-4938-8C2E-EE646A0CC951}" destId="{CB367A2B-CE2C-4AFC-B35A-8D9119BA9C3E}" srcOrd="1" destOrd="0" presId="urn:microsoft.com/office/officeart/2005/8/layout/hProcess11"/>
    <dgm:cxn modelId="{1AD70EF6-BC53-4AB3-ADC0-D1B549C81E23}" type="presParOf" srcId="{CB367A2B-CE2C-4AFC-B35A-8D9119BA9C3E}" destId="{CF9377D3-6F2F-4C8C-B2BE-1A79BD59B5B0}" srcOrd="0" destOrd="0" presId="urn:microsoft.com/office/officeart/2005/8/layout/hProcess11"/>
    <dgm:cxn modelId="{2844489E-2C55-466F-98CC-F5719896AB13}" type="presParOf" srcId="{CF9377D3-6F2F-4C8C-B2BE-1A79BD59B5B0}" destId="{3A73B08D-4994-4862-A59C-84D42399D530}" srcOrd="0" destOrd="0" presId="urn:microsoft.com/office/officeart/2005/8/layout/hProcess11"/>
    <dgm:cxn modelId="{E7B1209F-12CE-4A77-9FD4-4779CF27AE03}" type="presParOf" srcId="{CF9377D3-6F2F-4C8C-B2BE-1A79BD59B5B0}" destId="{433AA2D3-A94E-450A-9167-BE5F7DEF9D85}" srcOrd="1" destOrd="0" presId="urn:microsoft.com/office/officeart/2005/8/layout/hProcess11"/>
    <dgm:cxn modelId="{5842F214-AFF3-4438-82B4-5DE27C450E35}" type="presParOf" srcId="{CF9377D3-6F2F-4C8C-B2BE-1A79BD59B5B0}" destId="{76F156A4-8C93-4E4A-8EC6-B98E48423109}" srcOrd="2" destOrd="0" presId="urn:microsoft.com/office/officeart/2005/8/layout/hProcess11"/>
    <dgm:cxn modelId="{D6C3E957-3E48-4CB9-B28A-20CD09E36781}" type="presParOf" srcId="{CB367A2B-CE2C-4AFC-B35A-8D9119BA9C3E}" destId="{D1FD0D07-2267-4E55-AB96-8FF834D66913}" srcOrd="1" destOrd="0" presId="urn:microsoft.com/office/officeart/2005/8/layout/hProcess11"/>
    <dgm:cxn modelId="{6E192E3A-7859-44D4-A0FC-F9D287C22DE6}" type="presParOf" srcId="{CB367A2B-CE2C-4AFC-B35A-8D9119BA9C3E}" destId="{FC26936E-5563-417B-9671-C2CD4B8845AF}" srcOrd="2" destOrd="0" presId="urn:microsoft.com/office/officeart/2005/8/layout/hProcess11"/>
    <dgm:cxn modelId="{32132C4E-D907-40B7-A410-B7575389E157}" type="presParOf" srcId="{FC26936E-5563-417B-9671-C2CD4B8845AF}" destId="{68126131-3D59-4A5D-8945-3F156D03DF23}" srcOrd="0" destOrd="0" presId="urn:microsoft.com/office/officeart/2005/8/layout/hProcess11"/>
    <dgm:cxn modelId="{265301BC-DFB2-4330-BEB6-D940984B6405}" type="presParOf" srcId="{FC26936E-5563-417B-9671-C2CD4B8845AF}" destId="{960D2A19-1D9E-455B-A268-EE1D252FF611}" srcOrd="1" destOrd="0" presId="urn:microsoft.com/office/officeart/2005/8/layout/hProcess11"/>
    <dgm:cxn modelId="{D93F348B-7A7E-4AA7-9168-5A14843428F1}" type="presParOf" srcId="{FC26936E-5563-417B-9671-C2CD4B8845AF}" destId="{3C4B5039-110F-40DC-9313-C2AE6F764764}" srcOrd="2" destOrd="0" presId="urn:microsoft.com/office/officeart/2005/8/layout/hProcess11"/>
    <dgm:cxn modelId="{4B9D416C-01B8-4B1D-8559-5F4A898E3816}" type="presParOf" srcId="{CB367A2B-CE2C-4AFC-B35A-8D9119BA9C3E}" destId="{5C2826C9-6D08-4F68-A550-2699B5A9E338}" srcOrd="3" destOrd="0" presId="urn:microsoft.com/office/officeart/2005/8/layout/hProcess11"/>
    <dgm:cxn modelId="{C313524D-A710-45CB-AF62-86D6CD826A2E}" type="presParOf" srcId="{CB367A2B-CE2C-4AFC-B35A-8D9119BA9C3E}" destId="{8AE6F400-37D1-4A3D-8CDD-F310B33FF1C9}" srcOrd="4" destOrd="0" presId="urn:microsoft.com/office/officeart/2005/8/layout/hProcess11"/>
    <dgm:cxn modelId="{2A8ED563-0343-4C57-9454-3650E68DDE08}" type="presParOf" srcId="{8AE6F400-37D1-4A3D-8CDD-F310B33FF1C9}" destId="{3FEBCB01-F60B-41BE-8B6D-9B7EF82BFDC0}" srcOrd="0" destOrd="0" presId="urn:microsoft.com/office/officeart/2005/8/layout/hProcess11"/>
    <dgm:cxn modelId="{B59AECC2-7D26-4675-9909-DB32A17A4B1C}" type="presParOf" srcId="{8AE6F400-37D1-4A3D-8CDD-F310B33FF1C9}" destId="{4A452DB1-0679-4E6A-8C0C-9111A178175E}" srcOrd="1" destOrd="0" presId="urn:microsoft.com/office/officeart/2005/8/layout/hProcess11"/>
    <dgm:cxn modelId="{5652F780-9ADA-4182-9DD1-D8190BA4CAC9}" type="presParOf" srcId="{8AE6F400-37D1-4A3D-8CDD-F310B33FF1C9}" destId="{7A3149F9-4CDE-414E-869B-C6BF5CF92A50}" srcOrd="2" destOrd="0" presId="urn:microsoft.com/office/officeart/2005/8/layout/hProcess11"/>
    <dgm:cxn modelId="{FE768EB6-6957-4AF4-AD24-5417887C48F9}" type="presParOf" srcId="{CB367A2B-CE2C-4AFC-B35A-8D9119BA9C3E}" destId="{8C27457E-4CF0-4A48-BD19-5360A338020F}" srcOrd="5" destOrd="0" presId="urn:microsoft.com/office/officeart/2005/8/layout/hProcess11"/>
    <dgm:cxn modelId="{59D8E4BA-9C3A-46B6-AAA1-7F7B696C2C22}" type="presParOf" srcId="{CB367A2B-CE2C-4AFC-B35A-8D9119BA9C3E}" destId="{7DD65104-3D68-4236-8690-F745F9A1484C}" srcOrd="6" destOrd="0" presId="urn:microsoft.com/office/officeart/2005/8/layout/hProcess11"/>
    <dgm:cxn modelId="{EC88DD51-5325-4EB8-8013-6BB20B25D43E}" type="presParOf" srcId="{7DD65104-3D68-4236-8690-F745F9A1484C}" destId="{9DEB0E2F-E294-4C07-8343-AD4333058707}" srcOrd="0" destOrd="0" presId="urn:microsoft.com/office/officeart/2005/8/layout/hProcess11"/>
    <dgm:cxn modelId="{AF484250-EEF5-45D3-8282-1475F2653C31}" type="presParOf" srcId="{7DD65104-3D68-4236-8690-F745F9A1484C}" destId="{8E8F0E61-1454-496F-98CD-4521DD7DFD30}" srcOrd="1" destOrd="0" presId="urn:microsoft.com/office/officeart/2005/8/layout/hProcess11"/>
    <dgm:cxn modelId="{10A1EBC8-5D41-4096-A4DF-B158C4ECA9B1}" type="presParOf" srcId="{7DD65104-3D68-4236-8690-F745F9A1484C}" destId="{C271E52B-E522-42E6-BBB4-D8107D9077B4}" srcOrd="2" destOrd="0" presId="urn:microsoft.com/office/officeart/2005/8/layout/hProcess11"/>
    <dgm:cxn modelId="{34E1AC32-221F-4966-A776-183FF0AD6510}" type="presParOf" srcId="{CB367A2B-CE2C-4AFC-B35A-8D9119BA9C3E}" destId="{409EC92A-A695-4A00-8E27-27666AE1041B}" srcOrd="7" destOrd="0" presId="urn:microsoft.com/office/officeart/2005/8/layout/hProcess11"/>
    <dgm:cxn modelId="{BBB7196E-7881-4FF7-9122-8029103125A4}" type="presParOf" srcId="{CB367A2B-CE2C-4AFC-B35A-8D9119BA9C3E}" destId="{A644DE51-DAE8-48AB-841C-74A5DCFD5E64}" srcOrd="8" destOrd="0" presId="urn:microsoft.com/office/officeart/2005/8/layout/hProcess11"/>
    <dgm:cxn modelId="{09A0EEC7-A08C-40CB-8E04-8B7DBE374875}" type="presParOf" srcId="{A644DE51-DAE8-48AB-841C-74A5DCFD5E64}" destId="{E1362AE0-226F-4BBE-A4F6-F34C62143926}" srcOrd="0" destOrd="0" presId="urn:microsoft.com/office/officeart/2005/8/layout/hProcess11"/>
    <dgm:cxn modelId="{F444E7A1-5F43-4132-88D0-474ACCD50A80}" type="presParOf" srcId="{A644DE51-DAE8-48AB-841C-74A5DCFD5E64}" destId="{C4FDC135-21C1-4A60-8F19-B2BE90C17E4B}" srcOrd="1" destOrd="0" presId="urn:microsoft.com/office/officeart/2005/8/layout/hProcess11"/>
    <dgm:cxn modelId="{AA1A97E3-0E11-4AC6-830A-7FEA83EFEB96}" type="presParOf" srcId="{A644DE51-DAE8-48AB-841C-74A5DCFD5E64}" destId="{E71C2E4F-2729-4736-A7E1-618994DF684B}" srcOrd="2" destOrd="0" presId="urn:microsoft.com/office/officeart/2005/8/layout/hProcess11"/>
    <dgm:cxn modelId="{A4CDBAB1-A0F6-4607-BE38-B53472846A1A}" type="presParOf" srcId="{CB367A2B-CE2C-4AFC-B35A-8D9119BA9C3E}" destId="{F83D104D-10A6-4770-BD4A-5E4E4B54B5D0}" srcOrd="9" destOrd="0" presId="urn:microsoft.com/office/officeart/2005/8/layout/hProcess11"/>
    <dgm:cxn modelId="{5AE9BBB4-9334-483D-996F-4F9DE5C5D150}" type="presParOf" srcId="{CB367A2B-CE2C-4AFC-B35A-8D9119BA9C3E}" destId="{11E3FDD2-28B2-4D86-8055-7D3C36D9D6B9}" srcOrd="10" destOrd="0" presId="urn:microsoft.com/office/officeart/2005/8/layout/hProcess11"/>
    <dgm:cxn modelId="{FDC1DBC4-7980-435D-9258-D8AE6EBA3003}" type="presParOf" srcId="{11E3FDD2-28B2-4D86-8055-7D3C36D9D6B9}" destId="{5745DAA4-8E6D-485C-AEC5-60FDB7EFEF99}" srcOrd="0" destOrd="0" presId="urn:microsoft.com/office/officeart/2005/8/layout/hProcess11"/>
    <dgm:cxn modelId="{EFF2A36E-57C7-4415-AB9E-E7FCEB47D068}" type="presParOf" srcId="{11E3FDD2-28B2-4D86-8055-7D3C36D9D6B9}" destId="{06ACCEB1-FD39-4B45-9B88-EA4907B917DC}" srcOrd="1" destOrd="0" presId="urn:microsoft.com/office/officeart/2005/8/layout/hProcess11"/>
    <dgm:cxn modelId="{47D7658A-761E-4C44-B032-3408046F5050}" type="presParOf" srcId="{11E3FDD2-28B2-4D86-8055-7D3C36D9D6B9}" destId="{5E697040-6639-49CA-926C-16BD456E8C5A}" srcOrd="2" destOrd="0" presId="urn:microsoft.com/office/officeart/2005/8/layout/hProcess11"/>
    <dgm:cxn modelId="{6BB0C01D-99D1-4075-A4D7-85D47ED34EA3}" type="presParOf" srcId="{CB367A2B-CE2C-4AFC-B35A-8D9119BA9C3E}" destId="{06DDF5A6-0227-4AF3-AA8D-8C0D54D3780F}" srcOrd="11" destOrd="0" presId="urn:microsoft.com/office/officeart/2005/8/layout/hProcess11"/>
    <dgm:cxn modelId="{B3986DEB-FA64-470F-B9CA-D917346DFA7C}" type="presParOf" srcId="{CB367A2B-CE2C-4AFC-B35A-8D9119BA9C3E}" destId="{2B0041ED-CA36-4C8E-8BD7-B734D95B289F}" srcOrd="12" destOrd="0" presId="urn:microsoft.com/office/officeart/2005/8/layout/hProcess11"/>
    <dgm:cxn modelId="{D5A23504-C8C9-4924-BA30-33835640F1E9}" type="presParOf" srcId="{2B0041ED-CA36-4C8E-8BD7-B734D95B289F}" destId="{46C568B4-D8CF-47CC-AF56-0645E5D61751}" srcOrd="0" destOrd="0" presId="urn:microsoft.com/office/officeart/2005/8/layout/hProcess11"/>
    <dgm:cxn modelId="{E916B490-3AAF-4DEC-88EC-034BC91D1E2B}" type="presParOf" srcId="{2B0041ED-CA36-4C8E-8BD7-B734D95B289F}" destId="{9FE75AC3-0958-4037-9E32-98CA6C17D006}" srcOrd="1" destOrd="0" presId="urn:microsoft.com/office/officeart/2005/8/layout/hProcess11"/>
    <dgm:cxn modelId="{058F82ED-837B-4E7F-9F7A-BA413799C6C7}" type="presParOf" srcId="{2B0041ED-CA36-4C8E-8BD7-B734D95B289F}" destId="{B0C29211-D99D-4162-8293-8E239E46DE4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4BC495-5A2E-46BF-AB4C-92AFBB52B14D}"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8BD9F01B-1755-41DE-ACF9-28039340F686}">
      <dgm:prSet phldrT="[Text]" custT="1"/>
      <dgm:spPr/>
      <dgm:t>
        <a:bodyPr/>
        <a:lstStyle/>
        <a:p>
          <a:pPr algn="l"/>
          <a:r>
            <a:rPr lang="en-US" sz="1200" dirty="0" smtClean="0"/>
            <a:t>ED issued its </a:t>
          </a:r>
          <a:r>
            <a:rPr lang="en-US" sz="1200" b="1" dirty="0" smtClean="0">
              <a:solidFill>
                <a:srgbClr val="002060"/>
              </a:solidFill>
            </a:rPr>
            <a:t>Federal Fiscal Year (FFY) 2018 Specific Conditions </a:t>
          </a:r>
          <a:r>
            <a:rPr lang="en-US" sz="1200" dirty="0" smtClean="0"/>
            <a:t>letter, acknowledging certain progress that GDOE made.</a:t>
          </a:r>
          <a:endParaRPr lang="en-US" sz="1200" dirty="0"/>
        </a:p>
      </dgm:t>
    </dgm:pt>
    <dgm:pt modelId="{837C77B7-4326-4505-B9F9-319AD8B7C592}" type="parTrans" cxnId="{46AB6DBA-6C0E-4F05-BB2D-173D38CC6594}">
      <dgm:prSet/>
      <dgm:spPr/>
      <dgm:t>
        <a:bodyPr/>
        <a:lstStyle/>
        <a:p>
          <a:endParaRPr lang="en-US"/>
        </a:p>
      </dgm:t>
    </dgm:pt>
    <dgm:pt modelId="{18135ACD-E944-4BCE-B26A-A59A1B3D97ED}" type="sibTrans" cxnId="{46AB6DBA-6C0E-4F05-BB2D-173D38CC6594}">
      <dgm:prSet/>
      <dgm:spPr/>
      <dgm:t>
        <a:bodyPr/>
        <a:lstStyle/>
        <a:p>
          <a:endParaRPr lang="en-US"/>
        </a:p>
      </dgm:t>
    </dgm:pt>
    <dgm:pt modelId="{526CD598-64A2-4CA5-ACD8-EDEFADB646BF}">
      <dgm:prSet custT="1"/>
      <dgm:spPr/>
      <dgm:t>
        <a:bodyPr/>
        <a:lstStyle/>
        <a:p>
          <a:pPr algn="l"/>
          <a:r>
            <a:rPr lang="en-US" sz="1200" dirty="0" smtClean="0"/>
            <a:t>ED issued its </a:t>
          </a:r>
          <a:r>
            <a:rPr lang="en-US" sz="1200" b="1" dirty="0" smtClean="0">
              <a:solidFill>
                <a:srgbClr val="002060"/>
              </a:solidFill>
            </a:rPr>
            <a:t>Amended </a:t>
          </a:r>
          <a:r>
            <a:rPr lang="en-US" sz="1200" dirty="0" smtClean="0"/>
            <a:t>FFY 2018 Specific Conditions letter and final REP to GDOE. The CCAP requirement was replaced with the REP. </a:t>
          </a:r>
          <a:endParaRPr lang="en-US" sz="1200" dirty="0"/>
        </a:p>
      </dgm:t>
    </dgm:pt>
    <dgm:pt modelId="{375C3751-6B59-455C-AFBD-703B34019785}" type="parTrans" cxnId="{AC4DECBC-739F-44E7-8921-174D8CD55EE1}">
      <dgm:prSet/>
      <dgm:spPr/>
      <dgm:t>
        <a:bodyPr/>
        <a:lstStyle/>
        <a:p>
          <a:endParaRPr lang="en-US"/>
        </a:p>
      </dgm:t>
    </dgm:pt>
    <dgm:pt modelId="{A45E8A2B-3D70-44B3-BA42-D1F6A6A56905}" type="sibTrans" cxnId="{AC4DECBC-739F-44E7-8921-174D8CD55EE1}">
      <dgm:prSet/>
      <dgm:spPr/>
      <dgm:t>
        <a:bodyPr/>
        <a:lstStyle/>
        <a:p>
          <a:endParaRPr lang="en-US"/>
        </a:p>
      </dgm:t>
    </dgm:pt>
    <dgm:pt modelId="{1DC677EB-A250-4734-A754-108FCA22543D}">
      <dgm:prSet custT="1"/>
      <dgm:spPr/>
      <dgm:t>
        <a:bodyPr/>
        <a:lstStyle/>
        <a:p>
          <a:pPr algn="l"/>
          <a:r>
            <a:rPr lang="en-US" sz="1200" dirty="0" smtClean="0"/>
            <a:t>ED issued its </a:t>
          </a:r>
          <a:r>
            <a:rPr lang="en-US" sz="1200" b="1" dirty="0" smtClean="0">
              <a:solidFill>
                <a:srgbClr val="002060"/>
              </a:solidFill>
            </a:rPr>
            <a:t>(Corrected) </a:t>
          </a:r>
          <a:r>
            <a:rPr lang="en-US" sz="1200" dirty="0" smtClean="0"/>
            <a:t>Amended FFY 2018 Specific Conditions letter. Four conditions remain relative to the TPFA, REP, and Single Audits.</a:t>
          </a:r>
          <a:endParaRPr lang="en-US" sz="1200" dirty="0"/>
        </a:p>
      </dgm:t>
    </dgm:pt>
    <dgm:pt modelId="{88452AF5-D3E3-4AA3-9752-7EA697D87F37}" type="parTrans" cxnId="{17DD8236-0179-4123-B027-E0A1303A9655}">
      <dgm:prSet/>
      <dgm:spPr/>
      <dgm:t>
        <a:bodyPr/>
        <a:lstStyle/>
        <a:p>
          <a:endParaRPr lang="en-US"/>
        </a:p>
      </dgm:t>
    </dgm:pt>
    <dgm:pt modelId="{68FB469E-B940-4BA4-A21F-49FCF7CEA03E}" type="sibTrans" cxnId="{17DD8236-0179-4123-B027-E0A1303A9655}">
      <dgm:prSet/>
      <dgm:spPr/>
      <dgm:t>
        <a:bodyPr/>
        <a:lstStyle/>
        <a:p>
          <a:endParaRPr lang="en-US"/>
        </a:p>
      </dgm:t>
    </dgm:pt>
    <dgm:pt modelId="{3F0DCA7A-06DE-42D3-95E9-D5C6394C8E61}">
      <dgm:prSet custT="1"/>
      <dgm:spPr/>
      <dgm:t>
        <a:bodyPr/>
        <a:lstStyle/>
        <a:p>
          <a:pPr algn="l"/>
          <a:r>
            <a:rPr lang="en-US" sz="1200" dirty="0" smtClean="0"/>
            <a:t>ED Office of Elementary and Secondary Education representatives conducted an </a:t>
          </a:r>
          <a:r>
            <a:rPr lang="en-US" sz="1200" b="1" dirty="0" smtClean="0">
              <a:solidFill>
                <a:srgbClr val="002060"/>
              </a:solidFill>
            </a:rPr>
            <a:t>on-site REP validation review </a:t>
          </a:r>
          <a:r>
            <a:rPr lang="en-US" sz="1200" dirty="0" smtClean="0"/>
            <a:t>for property management processes.</a:t>
          </a:r>
          <a:endParaRPr lang="en-US" sz="1200" dirty="0"/>
        </a:p>
      </dgm:t>
    </dgm:pt>
    <dgm:pt modelId="{DE170613-97A7-459F-9642-D6D299C54868}" type="parTrans" cxnId="{F4208280-3FBD-4EA6-9336-A66E2D7FBCBA}">
      <dgm:prSet/>
      <dgm:spPr/>
      <dgm:t>
        <a:bodyPr/>
        <a:lstStyle/>
        <a:p>
          <a:endParaRPr lang="en-US"/>
        </a:p>
      </dgm:t>
    </dgm:pt>
    <dgm:pt modelId="{49826DBA-380D-4493-9829-8CA43700AF1A}" type="sibTrans" cxnId="{F4208280-3FBD-4EA6-9336-A66E2D7FBCBA}">
      <dgm:prSet/>
      <dgm:spPr/>
      <dgm:t>
        <a:bodyPr/>
        <a:lstStyle/>
        <a:p>
          <a:endParaRPr lang="en-US"/>
        </a:p>
      </dgm:t>
    </dgm:pt>
    <dgm:pt modelId="{8D41642C-5A2C-40D2-8BA5-3AF299C5C32E}">
      <dgm:prSet custT="1"/>
      <dgm:spPr/>
      <dgm:t>
        <a:bodyPr/>
        <a:lstStyle/>
        <a:p>
          <a:pPr algn="l"/>
          <a:r>
            <a:rPr lang="en-US" sz="1200" dirty="0" smtClean="0"/>
            <a:t>Superintendent issued his </a:t>
          </a:r>
          <a:r>
            <a:rPr lang="en-US" sz="1200" b="1" dirty="0" smtClean="0">
              <a:solidFill>
                <a:srgbClr val="002060"/>
              </a:solidFill>
            </a:rPr>
            <a:t>request for reconsideration of the Single Audit </a:t>
          </a:r>
          <a:r>
            <a:rPr lang="en-US" sz="1200" dirty="0" smtClean="0"/>
            <a:t>specific condition. </a:t>
          </a:r>
        </a:p>
        <a:p>
          <a:pPr algn="l"/>
          <a:endParaRPr lang="en-US" sz="1200" dirty="0" smtClean="0"/>
        </a:p>
        <a:p>
          <a:pPr algn="l"/>
          <a:r>
            <a:rPr lang="en-US" sz="1200" dirty="0" smtClean="0"/>
            <a:t>ED conducted their </a:t>
          </a:r>
          <a:r>
            <a:rPr lang="en-US" sz="1200" b="1" dirty="0" smtClean="0">
              <a:solidFill>
                <a:srgbClr val="002060"/>
              </a:solidFill>
            </a:rPr>
            <a:t>REP pre-assessment visit.</a:t>
          </a:r>
          <a:endParaRPr lang="en-US" sz="1200" b="1" dirty="0">
            <a:solidFill>
              <a:srgbClr val="002060"/>
            </a:solidFill>
          </a:endParaRPr>
        </a:p>
      </dgm:t>
    </dgm:pt>
    <dgm:pt modelId="{C80AC660-3E98-4C3A-BF3A-08CD0E04A864}" type="parTrans" cxnId="{B6C699C1-5A84-4BC7-B873-A349539B8CF9}">
      <dgm:prSet/>
      <dgm:spPr/>
      <dgm:t>
        <a:bodyPr/>
        <a:lstStyle/>
        <a:p>
          <a:endParaRPr lang="en-US"/>
        </a:p>
      </dgm:t>
    </dgm:pt>
    <dgm:pt modelId="{17E0E792-B949-4E74-8C62-400FFB3CE8BA}" type="sibTrans" cxnId="{B6C699C1-5A84-4BC7-B873-A349539B8CF9}">
      <dgm:prSet/>
      <dgm:spPr/>
      <dgm:t>
        <a:bodyPr/>
        <a:lstStyle/>
        <a:p>
          <a:endParaRPr lang="en-US"/>
        </a:p>
      </dgm:t>
    </dgm:pt>
    <dgm:pt modelId="{14AB84E9-5F2E-4972-AA7F-3D2124E82310}">
      <dgm:prSet custT="1"/>
      <dgm:spPr/>
      <dgm:t>
        <a:bodyPr/>
        <a:lstStyle/>
        <a:p>
          <a:pPr algn="l"/>
          <a:r>
            <a:rPr lang="en-US" sz="1200" dirty="0" smtClean="0"/>
            <a:t>ED determined that GDOE </a:t>
          </a:r>
          <a:r>
            <a:rPr lang="en-US" sz="1200" b="1" dirty="0" smtClean="0">
              <a:solidFill>
                <a:srgbClr val="002060"/>
              </a:solidFill>
            </a:rPr>
            <a:t>successfully</a:t>
          </a:r>
          <a:r>
            <a:rPr lang="en-US" sz="1200" dirty="0" smtClean="0"/>
            <a:t> met the Single Audit requirement, but will still list it as a specific condition in its FFY 2019 specific condition letter.</a:t>
          </a:r>
          <a:endParaRPr lang="en-US" sz="1200" dirty="0"/>
        </a:p>
      </dgm:t>
    </dgm:pt>
    <dgm:pt modelId="{DB3C3145-B2E6-4792-BAA2-5EB9DBBFA573}" type="parTrans" cxnId="{CDBA7E87-C57B-4AC4-863A-32DBAC7A6EE6}">
      <dgm:prSet/>
      <dgm:spPr/>
      <dgm:t>
        <a:bodyPr/>
        <a:lstStyle/>
        <a:p>
          <a:endParaRPr lang="en-US"/>
        </a:p>
      </dgm:t>
    </dgm:pt>
    <dgm:pt modelId="{CCBC1BD4-E340-4B89-898B-897EC0F90138}" type="sibTrans" cxnId="{CDBA7E87-C57B-4AC4-863A-32DBAC7A6EE6}">
      <dgm:prSet/>
      <dgm:spPr/>
      <dgm:t>
        <a:bodyPr/>
        <a:lstStyle/>
        <a:p>
          <a:endParaRPr lang="en-US"/>
        </a:p>
      </dgm:t>
    </dgm:pt>
    <dgm:pt modelId="{73D93546-025B-4938-8C2E-EE646A0CC951}" type="pres">
      <dgm:prSet presAssocID="{2D4BC495-5A2E-46BF-AB4C-92AFBB52B14D}" presName="Name0" presStyleCnt="0">
        <dgm:presLayoutVars>
          <dgm:dir/>
          <dgm:resizeHandles val="exact"/>
        </dgm:presLayoutVars>
      </dgm:prSet>
      <dgm:spPr/>
      <dgm:t>
        <a:bodyPr/>
        <a:lstStyle/>
        <a:p>
          <a:endParaRPr lang="en-US"/>
        </a:p>
      </dgm:t>
    </dgm:pt>
    <dgm:pt modelId="{A5ECD852-683A-4BE9-BFF8-CB4BD6DB531A}" type="pres">
      <dgm:prSet presAssocID="{2D4BC495-5A2E-46BF-AB4C-92AFBB52B14D}" presName="arrow" presStyleLbl="bgShp" presStyleIdx="0" presStyleCnt="1" custScaleY="74073"/>
      <dgm:spPr/>
    </dgm:pt>
    <dgm:pt modelId="{CB367A2B-CE2C-4AFC-B35A-8D9119BA9C3E}" type="pres">
      <dgm:prSet presAssocID="{2D4BC495-5A2E-46BF-AB4C-92AFBB52B14D}" presName="points" presStyleCnt="0"/>
      <dgm:spPr/>
    </dgm:pt>
    <dgm:pt modelId="{A517B5C4-62B2-4AE9-81EF-7FCF9B9D2F2A}" type="pres">
      <dgm:prSet presAssocID="{8BD9F01B-1755-41DE-ACF9-28039340F686}" presName="compositeA" presStyleCnt="0"/>
      <dgm:spPr/>
    </dgm:pt>
    <dgm:pt modelId="{B00A6BAD-BA3D-4D8E-A288-38CFB413F084}" type="pres">
      <dgm:prSet presAssocID="{8BD9F01B-1755-41DE-ACF9-28039340F686}" presName="textA" presStyleLbl="revTx" presStyleIdx="0" presStyleCnt="6">
        <dgm:presLayoutVars>
          <dgm:bulletEnabled val="1"/>
        </dgm:presLayoutVars>
      </dgm:prSet>
      <dgm:spPr/>
      <dgm:t>
        <a:bodyPr/>
        <a:lstStyle/>
        <a:p>
          <a:endParaRPr lang="en-US"/>
        </a:p>
      </dgm:t>
    </dgm:pt>
    <dgm:pt modelId="{3709B8D9-1C44-4DA9-B3A3-33BC6A223773}" type="pres">
      <dgm:prSet presAssocID="{8BD9F01B-1755-41DE-ACF9-28039340F686}" presName="circleA" presStyleLbl="node1" presStyleIdx="0" presStyleCnt="6"/>
      <dgm:spPr/>
    </dgm:pt>
    <dgm:pt modelId="{7431E629-581E-427C-A845-8317268EBABA}" type="pres">
      <dgm:prSet presAssocID="{8BD9F01B-1755-41DE-ACF9-28039340F686}" presName="spaceA" presStyleCnt="0"/>
      <dgm:spPr/>
    </dgm:pt>
    <dgm:pt modelId="{409EC92A-A695-4A00-8E27-27666AE1041B}" type="pres">
      <dgm:prSet presAssocID="{18135ACD-E944-4BCE-B26A-A59A1B3D97ED}" presName="space" presStyleCnt="0"/>
      <dgm:spPr/>
    </dgm:pt>
    <dgm:pt modelId="{4B202488-C982-4CD1-96E5-05975B57B531}" type="pres">
      <dgm:prSet presAssocID="{526CD598-64A2-4CA5-ACD8-EDEFADB646BF}" presName="compositeB" presStyleCnt="0"/>
      <dgm:spPr/>
    </dgm:pt>
    <dgm:pt modelId="{57305C3F-48CE-4DFE-8826-E99699AC4D88}" type="pres">
      <dgm:prSet presAssocID="{526CD598-64A2-4CA5-ACD8-EDEFADB646BF}" presName="textB" presStyleLbl="revTx" presStyleIdx="1" presStyleCnt="6">
        <dgm:presLayoutVars>
          <dgm:bulletEnabled val="1"/>
        </dgm:presLayoutVars>
      </dgm:prSet>
      <dgm:spPr/>
      <dgm:t>
        <a:bodyPr/>
        <a:lstStyle/>
        <a:p>
          <a:endParaRPr lang="en-US"/>
        </a:p>
      </dgm:t>
    </dgm:pt>
    <dgm:pt modelId="{14281E0C-F48A-42F5-BFEA-DF05D0DE7058}" type="pres">
      <dgm:prSet presAssocID="{526CD598-64A2-4CA5-ACD8-EDEFADB646BF}" presName="circleB" presStyleLbl="node1" presStyleIdx="1" presStyleCnt="6"/>
      <dgm:spPr/>
    </dgm:pt>
    <dgm:pt modelId="{4EA1305D-2132-45B3-94A6-413B980AC17B}" type="pres">
      <dgm:prSet presAssocID="{526CD598-64A2-4CA5-ACD8-EDEFADB646BF}" presName="spaceB" presStyleCnt="0"/>
      <dgm:spPr/>
    </dgm:pt>
    <dgm:pt modelId="{33165DF4-ECEA-43E3-BD75-1AAA1BAF0A10}" type="pres">
      <dgm:prSet presAssocID="{A45E8A2B-3D70-44B3-BA42-D1F6A6A56905}" presName="space" presStyleCnt="0"/>
      <dgm:spPr/>
    </dgm:pt>
    <dgm:pt modelId="{599708CA-E60B-47EC-9FC3-A1ADD004835E}" type="pres">
      <dgm:prSet presAssocID="{1DC677EB-A250-4734-A754-108FCA22543D}" presName="compositeA" presStyleCnt="0"/>
      <dgm:spPr/>
    </dgm:pt>
    <dgm:pt modelId="{5C2F168D-5445-4381-8873-4572DADCF388}" type="pres">
      <dgm:prSet presAssocID="{1DC677EB-A250-4734-A754-108FCA22543D}" presName="textA" presStyleLbl="revTx" presStyleIdx="2" presStyleCnt="6" custScaleY="94847">
        <dgm:presLayoutVars>
          <dgm:bulletEnabled val="1"/>
        </dgm:presLayoutVars>
      </dgm:prSet>
      <dgm:spPr/>
      <dgm:t>
        <a:bodyPr/>
        <a:lstStyle/>
        <a:p>
          <a:endParaRPr lang="en-US"/>
        </a:p>
      </dgm:t>
    </dgm:pt>
    <dgm:pt modelId="{51DF39D8-8CEF-43B6-A249-1A046DBC418F}" type="pres">
      <dgm:prSet presAssocID="{1DC677EB-A250-4734-A754-108FCA22543D}" presName="circleA" presStyleLbl="node1" presStyleIdx="2" presStyleCnt="6"/>
      <dgm:spPr/>
    </dgm:pt>
    <dgm:pt modelId="{6FBBCBD5-3BB5-4CFD-8B30-DF35C6D07E27}" type="pres">
      <dgm:prSet presAssocID="{1DC677EB-A250-4734-A754-108FCA22543D}" presName="spaceA" presStyleCnt="0"/>
      <dgm:spPr/>
    </dgm:pt>
    <dgm:pt modelId="{1FF3167C-A38F-4327-9F2F-0E5BE2CFCC39}" type="pres">
      <dgm:prSet presAssocID="{68FB469E-B940-4BA4-A21F-49FCF7CEA03E}" presName="space" presStyleCnt="0"/>
      <dgm:spPr/>
    </dgm:pt>
    <dgm:pt modelId="{2C0B24E0-51CC-46C8-9BA5-9F477600703B}" type="pres">
      <dgm:prSet presAssocID="{3F0DCA7A-06DE-42D3-95E9-D5C6394C8E61}" presName="compositeB" presStyleCnt="0"/>
      <dgm:spPr/>
    </dgm:pt>
    <dgm:pt modelId="{2F910F7F-E3C5-4C1B-8D5F-B41250D3E0F1}" type="pres">
      <dgm:prSet presAssocID="{3F0DCA7A-06DE-42D3-95E9-D5C6394C8E61}" presName="textB" presStyleLbl="revTx" presStyleIdx="3" presStyleCnt="6">
        <dgm:presLayoutVars>
          <dgm:bulletEnabled val="1"/>
        </dgm:presLayoutVars>
      </dgm:prSet>
      <dgm:spPr/>
      <dgm:t>
        <a:bodyPr/>
        <a:lstStyle/>
        <a:p>
          <a:endParaRPr lang="en-US"/>
        </a:p>
      </dgm:t>
    </dgm:pt>
    <dgm:pt modelId="{C362EB39-C885-4369-8C3A-9AE383AA3F09}" type="pres">
      <dgm:prSet presAssocID="{3F0DCA7A-06DE-42D3-95E9-D5C6394C8E61}" presName="circleB" presStyleLbl="node1" presStyleIdx="3" presStyleCnt="6"/>
      <dgm:spPr/>
    </dgm:pt>
    <dgm:pt modelId="{128D9420-3849-4012-B789-8252CA1D7B9A}" type="pres">
      <dgm:prSet presAssocID="{3F0DCA7A-06DE-42D3-95E9-D5C6394C8E61}" presName="spaceB" presStyleCnt="0"/>
      <dgm:spPr/>
    </dgm:pt>
    <dgm:pt modelId="{C1DD3E0E-7110-42B6-B8B3-603ACC84EE28}" type="pres">
      <dgm:prSet presAssocID="{49826DBA-380D-4493-9829-8CA43700AF1A}" presName="space" presStyleCnt="0"/>
      <dgm:spPr/>
    </dgm:pt>
    <dgm:pt modelId="{87B19F97-FEC5-4A20-ABFC-49079AB0755C}" type="pres">
      <dgm:prSet presAssocID="{8D41642C-5A2C-40D2-8BA5-3AF299C5C32E}" presName="compositeA" presStyleCnt="0"/>
      <dgm:spPr/>
    </dgm:pt>
    <dgm:pt modelId="{BF5AF544-4D8F-4716-9CD3-ED958A4B4144}" type="pres">
      <dgm:prSet presAssocID="{8D41642C-5A2C-40D2-8BA5-3AF299C5C32E}" presName="textA" presStyleLbl="revTx" presStyleIdx="4" presStyleCnt="6" custScaleY="94243">
        <dgm:presLayoutVars>
          <dgm:bulletEnabled val="1"/>
        </dgm:presLayoutVars>
      </dgm:prSet>
      <dgm:spPr/>
      <dgm:t>
        <a:bodyPr/>
        <a:lstStyle/>
        <a:p>
          <a:endParaRPr lang="en-US"/>
        </a:p>
      </dgm:t>
    </dgm:pt>
    <dgm:pt modelId="{E2C81C75-83CD-48BE-AA49-FA87D48C4A2A}" type="pres">
      <dgm:prSet presAssocID="{8D41642C-5A2C-40D2-8BA5-3AF299C5C32E}" presName="circleA" presStyleLbl="node1" presStyleIdx="4" presStyleCnt="6"/>
      <dgm:spPr/>
    </dgm:pt>
    <dgm:pt modelId="{5A64CBB0-4B2A-4573-86DF-20397A3DD70D}" type="pres">
      <dgm:prSet presAssocID="{8D41642C-5A2C-40D2-8BA5-3AF299C5C32E}" presName="spaceA" presStyleCnt="0"/>
      <dgm:spPr/>
    </dgm:pt>
    <dgm:pt modelId="{0A8A50E6-BB09-4568-8270-ECB2BB25DD01}" type="pres">
      <dgm:prSet presAssocID="{17E0E792-B949-4E74-8C62-400FFB3CE8BA}" presName="space" presStyleCnt="0"/>
      <dgm:spPr/>
    </dgm:pt>
    <dgm:pt modelId="{1B643D06-8CD3-462A-926E-12426F810EE0}" type="pres">
      <dgm:prSet presAssocID="{14AB84E9-5F2E-4972-AA7F-3D2124E82310}" presName="compositeB" presStyleCnt="0"/>
      <dgm:spPr/>
    </dgm:pt>
    <dgm:pt modelId="{704BB1F6-9E9F-43AB-83FE-8B7481F559FB}" type="pres">
      <dgm:prSet presAssocID="{14AB84E9-5F2E-4972-AA7F-3D2124E82310}" presName="textB" presStyleLbl="revTx" presStyleIdx="5" presStyleCnt="6">
        <dgm:presLayoutVars>
          <dgm:bulletEnabled val="1"/>
        </dgm:presLayoutVars>
      </dgm:prSet>
      <dgm:spPr/>
      <dgm:t>
        <a:bodyPr/>
        <a:lstStyle/>
        <a:p>
          <a:endParaRPr lang="en-US"/>
        </a:p>
      </dgm:t>
    </dgm:pt>
    <dgm:pt modelId="{974F3A11-F357-41FE-A044-7D4E868A9412}" type="pres">
      <dgm:prSet presAssocID="{14AB84E9-5F2E-4972-AA7F-3D2124E82310}" presName="circleB" presStyleLbl="node1" presStyleIdx="5" presStyleCnt="6"/>
      <dgm:spPr/>
    </dgm:pt>
    <dgm:pt modelId="{84B1AB4C-A4C1-4C20-A711-43287100B2EE}" type="pres">
      <dgm:prSet presAssocID="{14AB84E9-5F2E-4972-AA7F-3D2124E82310}" presName="spaceB" presStyleCnt="0"/>
      <dgm:spPr/>
    </dgm:pt>
  </dgm:ptLst>
  <dgm:cxnLst>
    <dgm:cxn modelId="{E6B214E1-5205-4EFA-8F0F-094829C3D94E}" type="presOf" srcId="{8D41642C-5A2C-40D2-8BA5-3AF299C5C32E}" destId="{BF5AF544-4D8F-4716-9CD3-ED958A4B4144}" srcOrd="0" destOrd="0" presId="urn:microsoft.com/office/officeart/2005/8/layout/hProcess11"/>
    <dgm:cxn modelId="{1CDF4AD7-7287-4A34-9C63-DFD65FF776F4}" type="presOf" srcId="{3F0DCA7A-06DE-42D3-95E9-D5C6394C8E61}" destId="{2F910F7F-E3C5-4C1B-8D5F-B41250D3E0F1}" srcOrd="0" destOrd="0" presId="urn:microsoft.com/office/officeart/2005/8/layout/hProcess11"/>
    <dgm:cxn modelId="{BD2C5DED-7F1F-46E7-94E7-D7B7563E5CF0}" type="presOf" srcId="{1DC677EB-A250-4734-A754-108FCA22543D}" destId="{5C2F168D-5445-4381-8873-4572DADCF388}" srcOrd="0" destOrd="0" presId="urn:microsoft.com/office/officeart/2005/8/layout/hProcess11"/>
    <dgm:cxn modelId="{46AB6DBA-6C0E-4F05-BB2D-173D38CC6594}" srcId="{2D4BC495-5A2E-46BF-AB4C-92AFBB52B14D}" destId="{8BD9F01B-1755-41DE-ACF9-28039340F686}" srcOrd="0" destOrd="0" parTransId="{837C77B7-4326-4505-B9F9-319AD8B7C592}" sibTransId="{18135ACD-E944-4BCE-B26A-A59A1B3D97ED}"/>
    <dgm:cxn modelId="{6AE04EC9-22E5-47A5-956A-434FD98F3D46}" type="presOf" srcId="{8BD9F01B-1755-41DE-ACF9-28039340F686}" destId="{B00A6BAD-BA3D-4D8E-A288-38CFB413F084}" srcOrd="0" destOrd="0" presId="urn:microsoft.com/office/officeart/2005/8/layout/hProcess11"/>
    <dgm:cxn modelId="{03EDDFDC-42DD-4737-968F-BA8674DC0E3B}" type="presOf" srcId="{2D4BC495-5A2E-46BF-AB4C-92AFBB52B14D}" destId="{73D93546-025B-4938-8C2E-EE646A0CC951}" srcOrd="0" destOrd="0" presId="urn:microsoft.com/office/officeart/2005/8/layout/hProcess11"/>
    <dgm:cxn modelId="{296BC056-E548-44BE-90E5-3EE06DF083BC}" type="presOf" srcId="{14AB84E9-5F2E-4972-AA7F-3D2124E82310}" destId="{704BB1F6-9E9F-43AB-83FE-8B7481F559FB}" srcOrd="0" destOrd="0" presId="urn:microsoft.com/office/officeart/2005/8/layout/hProcess11"/>
    <dgm:cxn modelId="{CDBA7E87-C57B-4AC4-863A-32DBAC7A6EE6}" srcId="{2D4BC495-5A2E-46BF-AB4C-92AFBB52B14D}" destId="{14AB84E9-5F2E-4972-AA7F-3D2124E82310}" srcOrd="5" destOrd="0" parTransId="{DB3C3145-B2E6-4792-BAA2-5EB9DBBFA573}" sibTransId="{CCBC1BD4-E340-4B89-898B-897EC0F90138}"/>
    <dgm:cxn modelId="{17DD8236-0179-4123-B027-E0A1303A9655}" srcId="{2D4BC495-5A2E-46BF-AB4C-92AFBB52B14D}" destId="{1DC677EB-A250-4734-A754-108FCA22543D}" srcOrd="2" destOrd="0" parTransId="{88452AF5-D3E3-4AA3-9752-7EA697D87F37}" sibTransId="{68FB469E-B940-4BA4-A21F-49FCF7CEA03E}"/>
    <dgm:cxn modelId="{F4208280-3FBD-4EA6-9336-A66E2D7FBCBA}" srcId="{2D4BC495-5A2E-46BF-AB4C-92AFBB52B14D}" destId="{3F0DCA7A-06DE-42D3-95E9-D5C6394C8E61}" srcOrd="3" destOrd="0" parTransId="{DE170613-97A7-459F-9642-D6D299C54868}" sibTransId="{49826DBA-380D-4493-9829-8CA43700AF1A}"/>
    <dgm:cxn modelId="{AC4DECBC-739F-44E7-8921-174D8CD55EE1}" srcId="{2D4BC495-5A2E-46BF-AB4C-92AFBB52B14D}" destId="{526CD598-64A2-4CA5-ACD8-EDEFADB646BF}" srcOrd="1" destOrd="0" parTransId="{375C3751-6B59-455C-AFBD-703B34019785}" sibTransId="{A45E8A2B-3D70-44B3-BA42-D1F6A6A56905}"/>
    <dgm:cxn modelId="{BC2B8626-5C1D-4935-9703-3199C25F5A42}" type="presOf" srcId="{526CD598-64A2-4CA5-ACD8-EDEFADB646BF}" destId="{57305C3F-48CE-4DFE-8826-E99699AC4D88}" srcOrd="0" destOrd="0" presId="urn:microsoft.com/office/officeart/2005/8/layout/hProcess11"/>
    <dgm:cxn modelId="{B6C699C1-5A84-4BC7-B873-A349539B8CF9}" srcId="{2D4BC495-5A2E-46BF-AB4C-92AFBB52B14D}" destId="{8D41642C-5A2C-40D2-8BA5-3AF299C5C32E}" srcOrd="4" destOrd="0" parTransId="{C80AC660-3E98-4C3A-BF3A-08CD0E04A864}" sibTransId="{17E0E792-B949-4E74-8C62-400FFB3CE8BA}"/>
    <dgm:cxn modelId="{BFC0BB75-0450-41BD-8DBE-71C68A732CE0}" type="presParOf" srcId="{73D93546-025B-4938-8C2E-EE646A0CC951}" destId="{A5ECD852-683A-4BE9-BFF8-CB4BD6DB531A}" srcOrd="0" destOrd="0" presId="urn:microsoft.com/office/officeart/2005/8/layout/hProcess11"/>
    <dgm:cxn modelId="{9DE9AB87-C6CD-4E73-8F08-E13E229E6269}" type="presParOf" srcId="{73D93546-025B-4938-8C2E-EE646A0CC951}" destId="{CB367A2B-CE2C-4AFC-B35A-8D9119BA9C3E}" srcOrd="1" destOrd="0" presId="urn:microsoft.com/office/officeart/2005/8/layout/hProcess11"/>
    <dgm:cxn modelId="{45414298-89D6-4DA7-8247-CD9507B75035}" type="presParOf" srcId="{CB367A2B-CE2C-4AFC-B35A-8D9119BA9C3E}" destId="{A517B5C4-62B2-4AE9-81EF-7FCF9B9D2F2A}" srcOrd="0" destOrd="0" presId="urn:microsoft.com/office/officeart/2005/8/layout/hProcess11"/>
    <dgm:cxn modelId="{FBBF0671-BE56-48FF-874E-7D813C93470E}" type="presParOf" srcId="{A517B5C4-62B2-4AE9-81EF-7FCF9B9D2F2A}" destId="{B00A6BAD-BA3D-4D8E-A288-38CFB413F084}" srcOrd="0" destOrd="0" presId="urn:microsoft.com/office/officeart/2005/8/layout/hProcess11"/>
    <dgm:cxn modelId="{946881E0-C8F5-48A9-B790-8F65C23A16FD}" type="presParOf" srcId="{A517B5C4-62B2-4AE9-81EF-7FCF9B9D2F2A}" destId="{3709B8D9-1C44-4DA9-B3A3-33BC6A223773}" srcOrd="1" destOrd="0" presId="urn:microsoft.com/office/officeart/2005/8/layout/hProcess11"/>
    <dgm:cxn modelId="{F6C1DF6D-41A3-4A74-A960-BB6DAE9F797D}" type="presParOf" srcId="{A517B5C4-62B2-4AE9-81EF-7FCF9B9D2F2A}" destId="{7431E629-581E-427C-A845-8317268EBABA}" srcOrd="2" destOrd="0" presId="urn:microsoft.com/office/officeart/2005/8/layout/hProcess11"/>
    <dgm:cxn modelId="{EC309028-E9E4-45DB-BDBF-DA6618DC8917}" type="presParOf" srcId="{CB367A2B-CE2C-4AFC-B35A-8D9119BA9C3E}" destId="{409EC92A-A695-4A00-8E27-27666AE1041B}" srcOrd="1" destOrd="0" presId="urn:microsoft.com/office/officeart/2005/8/layout/hProcess11"/>
    <dgm:cxn modelId="{BB60C82E-F193-4D8D-AD80-57BFA5CE4B8D}" type="presParOf" srcId="{CB367A2B-CE2C-4AFC-B35A-8D9119BA9C3E}" destId="{4B202488-C982-4CD1-96E5-05975B57B531}" srcOrd="2" destOrd="0" presId="urn:microsoft.com/office/officeart/2005/8/layout/hProcess11"/>
    <dgm:cxn modelId="{89E4958E-34DD-4BE7-86FB-A6C9347A1BFA}" type="presParOf" srcId="{4B202488-C982-4CD1-96E5-05975B57B531}" destId="{57305C3F-48CE-4DFE-8826-E99699AC4D88}" srcOrd="0" destOrd="0" presId="urn:microsoft.com/office/officeart/2005/8/layout/hProcess11"/>
    <dgm:cxn modelId="{046D20F7-437F-4821-B527-F1827D789CB4}" type="presParOf" srcId="{4B202488-C982-4CD1-96E5-05975B57B531}" destId="{14281E0C-F48A-42F5-BFEA-DF05D0DE7058}" srcOrd="1" destOrd="0" presId="urn:microsoft.com/office/officeart/2005/8/layout/hProcess11"/>
    <dgm:cxn modelId="{12857FBC-9BF5-4622-9F68-8999BC5F3C38}" type="presParOf" srcId="{4B202488-C982-4CD1-96E5-05975B57B531}" destId="{4EA1305D-2132-45B3-94A6-413B980AC17B}" srcOrd="2" destOrd="0" presId="urn:microsoft.com/office/officeart/2005/8/layout/hProcess11"/>
    <dgm:cxn modelId="{22153D2D-8E65-44B4-805B-5C8DDCFF29DE}" type="presParOf" srcId="{CB367A2B-CE2C-4AFC-B35A-8D9119BA9C3E}" destId="{33165DF4-ECEA-43E3-BD75-1AAA1BAF0A10}" srcOrd="3" destOrd="0" presId="urn:microsoft.com/office/officeart/2005/8/layout/hProcess11"/>
    <dgm:cxn modelId="{723F4BA5-9A93-4753-949A-40C47AE16858}" type="presParOf" srcId="{CB367A2B-CE2C-4AFC-B35A-8D9119BA9C3E}" destId="{599708CA-E60B-47EC-9FC3-A1ADD004835E}" srcOrd="4" destOrd="0" presId="urn:microsoft.com/office/officeart/2005/8/layout/hProcess11"/>
    <dgm:cxn modelId="{F1F8EC9C-8D52-47C2-80FA-23A0AB13B1B1}" type="presParOf" srcId="{599708CA-E60B-47EC-9FC3-A1ADD004835E}" destId="{5C2F168D-5445-4381-8873-4572DADCF388}" srcOrd="0" destOrd="0" presId="urn:microsoft.com/office/officeart/2005/8/layout/hProcess11"/>
    <dgm:cxn modelId="{A82CF0F3-FBB6-4216-8B87-F2D6465DC362}" type="presParOf" srcId="{599708CA-E60B-47EC-9FC3-A1ADD004835E}" destId="{51DF39D8-8CEF-43B6-A249-1A046DBC418F}" srcOrd="1" destOrd="0" presId="urn:microsoft.com/office/officeart/2005/8/layout/hProcess11"/>
    <dgm:cxn modelId="{16E18946-BA59-40F2-8C38-C5BBC65ACFF5}" type="presParOf" srcId="{599708CA-E60B-47EC-9FC3-A1ADD004835E}" destId="{6FBBCBD5-3BB5-4CFD-8B30-DF35C6D07E27}" srcOrd="2" destOrd="0" presId="urn:microsoft.com/office/officeart/2005/8/layout/hProcess11"/>
    <dgm:cxn modelId="{190BC86D-82BE-4EDC-BACB-7D8D3DFCC814}" type="presParOf" srcId="{CB367A2B-CE2C-4AFC-B35A-8D9119BA9C3E}" destId="{1FF3167C-A38F-4327-9F2F-0E5BE2CFCC39}" srcOrd="5" destOrd="0" presId="urn:microsoft.com/office/officeart/2005/8/layout/hProcess11"/>
    <dgm:cxn modelId="{EDE0D52D-3B78-44C1-9BAF-D911C904BFD2}" type="presParOf" srcId="{CB367A2B-CE2C-4AFC-B35A-8D9119BA9C3E}" destId="{2C0B24E0-51CC-46C8-9BA5-9F477600703B}" srcOrd="6" destOrd="0" presId="urn:microsoft.com/office/officeart/2005/8/layout/hProcess11"/>
    <dgm:cxn modelId="{61787A0B-C95F-4899-866B-D09540AFFE46}" type="presParOf" srcId="{2C0B24E0-51CC-46C8-9BA5-9F477600703B}" destId="{2F910F7F-E3C5-4C1B-8D5F-B41250D3E0F1}" srcOrd="0" destOrd="0" presId="urn:microsoft.com/office/officeart/2005/8/layout/hProcess11"/>
    <dgm:cxn modelId="{02ACE32E-83DE-433F-9BE3-337CC9827631}" type="presParOf" srcId="{2C0B24E0-51CC-46C8-9BA5-9F477600703B}" destId="{C362EB39-C885-4369-8C3A-9AE383AA3F09}" srcOrd="1" destOrd="0" presId="urn:microsoft.com/office/officeart/2005/8/layout/hProcess11"/>
    <dgm:cxn modelId="{4A74C5E7-6E47-4CE0-AE28-360D509A25A6}" type="presParOf" srcId="{2C0B24E0-51CC-46C8-9BA5-9F477600703B}" destId="{128D9420-3849-4012-B789-8252CA1D7B9A}" srcOrd="2" destOrd="0" presId="urn:microsoft.com/office/officeart/2005/8/layout/hProcess11"/>
    <dgm:cxn modelId="{E344A82B-4C34-4D72-AF97-AFA9B99E362E}" type="presParOf" srcId="{CB367A2B-CE2C-4AFC-B35A-8D9119BA9C3E}" destId="{C1DD3E0E-7110-42B6-B8B3-603ACC84EE28}" srcOrd="7" destOrd="0" presId="urn:microsoft.com/office/officeart/2005/8/layout/hProcess11"/>
    <dgm:cxn modelId="{6F240F32-DE1C-4D84-BF1F-D2A78A978DF9}" type="presParOf" srcId="{CB367A2B-CE2C-4AFC-B35A-8D9119BA9C3E}" destId="{87B19F97-FEC5-4A20-ABFC-49079AB0755C}" srcOrd="8" destOrd="0" presId="urn:microsoft.com/office/officeart/2005/8/layout/hProcess11"/>
    <dgm:cxn modelId="{83BCAFD2-8670-4BB8-A3AC-E526BAD635A6}" type="presParOf" srcId="{87B19F97-FEC5-4A20-ABFC-49079AB0755C}" destId="{BF5AF544-4D8F-4716-9CD3-ED958A4B4144}" srcOrd="0" destOrd="0" presId="urn:microsoft.com/office/officeart/2005/8/layout/hProcess11"/>
    <dgm:cxn modelId="{82849183-29D3-4800-A469-4B2FB18D76A4}" type="presParOf" srcId="{87B19F97-FEC5-4A20-ABFC-49079AB0755C}" destId="{E2C81C75-83CD-48BE-AA49-FA87D48C4A2A}" srcOrd="1" destOrd="0" presId="urn:microsoft.com/office/officeart/2005/8/layout/hProcess11"/>
    <dgm:cxn modelId="{A92EBA6F-B0F9-4D00-8EA7-677C6D4231DF}" type="presParOf" srcId="{87B19F97-FEC5-4A20-ABFC-49079AB0755C}" destId="{5A64CBB0-4B2A-4573-86DF-20397A3DD70D}" srcOrd="2" destOrd="0" presId="urn:microsoft.com/office/officeart/2005/8/layout/hProcess11"/>
    <dgm:cxn modelId="{4D78C45E-AC58-4CB7-ABD2-88E1F6E8CFDE}" type="presParOf" srcId="{CB367A2B-CE2C-4AFC-B35A-8D9119BA9C3E}" destId="{0A8A50E6-BB09-4568-8270-ECB2BB25DD01}" srcOrd="9" destOrd="0" presId="urn:microsoft.com/office/officeart/2005/8/layout/hProcess11"/>
    <dgm:cxn modelId="{DF47B7F0-BEFC-4776-9E7E-7E51BAAB34A8}" type="presParOf" srcId="{CB367A2B-CE2C-4AFC-B35A-8D9119BA9C3E}" destId="{1B643D06-8CD3-462A-926E-12426F810EE0}" srcOrd="10" destOrd="0" presId="urn:microsoft.com/office/officeart/2005/8/layout/hProcess11"/>
    <dgm:cxn modelId="{4A928C55-3D40-44D8-AA7F-6012444EADFD}" type="presParOf" srcId="{1B643D06-8CD3-462A-926E-12426F810EE0}" destId="{704BB1F6-9E9F-43AB-83FE-8B7481F559FB}" srcOrd="0" destOrd="0" presId="urn:microsoft.com/office/officeart/2005/8/layout/hProcess11"/>
    <dgm:cxn modelId="{18819386-4D9E-46C8-B9B9-7ADC6FA0F4F8}" type="presParOf" srcId="{1B643D06-8CD3-462A-926E-12426F810EE0}" destId="{974F3A11-F357-41FE-A044-7D4E868A9412}" srcOrd="1" destOrd="0" presId="urn:microsoft.com/office/officeart/2005/8/layout/hProcess11"/>
    <dgm:cxn modelId="{E3E14DF8-7AAE-426E-ABC3-60761E0C16FD}" type="presParOf" srcId="{1B643D06-8CD3-462A-926E-12426F810EE0}" destId="{84B1AB4C-A4C1-4C20-A711-43287100B2E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130" cy="467215"/>
          </a:xfrm>
          <a:prstGeom prst="rect">
            <a:avLst/>
          </a:prstGeom>
        </p:spPr>
        <p:txBody>
          <a:bodyPr vert="horz" lIns="92432" tIns="46216" rIns="92432" bIns="46216" rtlCol="0"/>
          <a:lstStyle>
            <a:lvl1pPr algn="l">
              <a:defRPr sz="1200"/>
            </a:lvl1pPr>
          </a:lstStyle>
          <a:p>
            <a:endParaRPr lang="en-US"/>
          </a:p>
        </p:txBody>
      </p:sp>
      <p:sp>
        <p:nvSpPr>
          <p:cNvPr id="3" name="Date Placeholder 2"/>
          <p:cNvSpPr>
            <a:spLocks noGrp="1"/>
          </p:cNvSpPr>
          <p:nvPr>
            <p:ph type="dt" sz="quarter" idx="1"/>
          </p:nvPr>
        </p:nvSpPr>
        <p:spPr>
          <a:xfrm>
            <a:off x="3978367" y="0"/>
            <a:ext cx="3043130" cy="467215"/>
          </a:xfrm>
          <a:prstGeom prst="rect">
            <a:avLst/>
          </a:prstGeom>
        </p:spPr>
        <p:txBody>
          <a:bodyPr vert="horz" lIns="92432" tIns="46216" rIns="92432" bIns="46216" rtlCol="0"/>
          <a:lstStyle>
            <a:lvl1pPr algn="r">
              <a:defRPr sz="1200"/>
            </a:lvl1pPr>
          </a:lstStyle>
          <a:p>
            <a:fld id="{8B29D616-F010-4BEB-8EB9-B63C887D63CA}" type="datetime1">
              <a:rPr lang="en-US" smtClean="0"/>
              <a:t>9/13/2019</a:t>
            </a:fld>
            <a:endParaRPr lang="en-US"/>
          </a:p>
        </p:txBody>
      </p:sp>
      <p:sp>
        <p:nvSpPr>
          <p:cNvPr id="4" name="Footer Placeholder 3"/>
          <p:cNvSpPr>
            <a:spLocks noGrp="1"/>
          </p:cNvSpPr>
          <p:nvPr>
            <p:ph type="ftr" sz="quarter" idx="2"/>
          </p:nvPr>
        </p:nvSpPr>
        <p:spPr>
          <a:xfrm>
            <a:off x="0" y="8841888"/>
            <a:ext cx="3043130" cy="467215"/>
          </a:xfrm>
          <a:prstGeom prst="rect">
            <a:avLst/>
          </a:prstGeom>
        </p:spPr>
        <p:txBody>
          <a:bodyPr vert="horz" lIns="92432" tIns="46216" rIns="92432" bIns="46216" rtlCol="0" anchor="b"/>
          <a:lstStyle>
            <a:lvl1pPr algn="l">
              <a:defRPr sz="1200"/>
            </a:lvl1pPr>
          </a:lstStyle>
          <a:p>
            <a:endParaRPr lang="en-US"/>
          </a:p>
        </p:txBody>
      </p:sp>
      <p:sp>
        <p:nvSpPr>
          <p:cNvPr id="5" name="Slide Number Placeholder 4"/>
          <p:cNvSpPr>
            <a:spLocks noGrp="1"/>
          </p:cNvSpPr>
          <p:nvPr>
            <p:ph type="sldNum" sz="quarter" idx="3"/>
          </p:nvPr>
        </p:nvSpPr>
        <p:spPr>
          <a:xfrm>
            <a:off x="3978367" y="8841888"/>
            <a:ext cx="3043130" cy="467215"/>
          </a:xfrm>
          <a:prstGeom prst="rect">
            <a:avLst/>
          </a:prstGeom>
        </p:spPr>
        <p:txBody>
          <a:bodyPr vert="horz" lIns="92432" tIns="46216" rIns="92432" bIns="46216" rtlCol="0" anchor="b"/>
          <a:lstStyle>
            <a:lvl1pPr algn="r">
              <a:defRPr sz="1200"/>
            </a:lvl1pPr>
          </a:lstStyle>
          <a:p>
            <a:fld id="{4A1F4EC1-0945-4187-8C2F-6294D5242085}" type="slidenum">
              <a:rPr lang="en-US" smtClean="0"/>
              <a:t>‹#›</a:t>
            </a:fld>
            <a:endParaRPr lang="en-US"/>
          </a:p>
        </p:txBody>
      </p:sp>
    </p:spTree>
    <p:extLst>
      <p:ext uri="{BB962C8B-B14F-4D97-AF65-F5344CB8AC3E}">
        <p14:creationId xmlns:p14="http://schemas.microsoft.com/office/powerpoint/2010/main" val="179393136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43343" cy="467072"/>
          </a:xfrm>
          <a:prstGeom prst="rect">
            <a:avLst/>
          </a:prstGeom>
        </p:spPr>
        <p:txBody>
          <a:bodyPr vert="horz" lIns="93487" tIns="46744" rIns="93487" bIns="46744" rtlCol="0"/>
          <a:lstStyle>
            <a:lvl1pPr algn="l">
              <a:defRPr sz="1200"/>
            </a:lvl1pPr>
          </a:lstStyle>
          <a:p>
            <a:endParaRPr lang="en-US" dirty="0"/>
          </a:p>
        </p:txBody>
      </p:sp>
      <p:sp>
        <p:nvSpPr>
          <p:cNvPr id="3" name="Date Placeholder 2"/>
          <p:cNvSpPr>
            <a:spLocks noGrp="1"/>
          </p:cNvSpPr>
          <p:nvPr>
            <p:ph type="dt" idx="1"/>
          </p:nvPr>
        </p:nvSpPr>
        <p:spPr>
          <a:xfrm>
            <a:off x="3978136" y="4"/>
            <a:ext cx="3043343" cy="467072"/>
          </a:xfrm>
          <a:prstGeom prst="rect">
            <a:avLst/>
          </a:prstGeom>
        </p:spPr>
        <p:txBody>
          <a:bodyPr vert="horz" lIns="93487" tIns="46744" rIns="93487" bIns="46744" rtlCol="0"/>
          <a:lstStyle>
            <a:lvl1pPr algn="r">
              <a:defRPr sz="1200"/>
            </a:lvl1pPr>
          </a:lstStyle>
          <a:p>
            <a:fld id="{83F1C8A3-D24E-400C-B7EE-5309EA341BD7}" type="datetime1">
              <a:rPr lang="en-US" smtClean="0"/>
              <a:t>9/13/2019</a:t>
            </a:fld>
            <a:endParaRPr lang="en-US" dirty="0"/>
          </a:p>
        </p:txBody>
      </p:sp>
      <p:sp>
        <p:nvSpPr>
          <p:cNvPr id="4" name="Slide Image Placeholder 3"/>
          <p:cNvSpPr>
            <a:spLocks noGrp="1" noRot="1" noChangeAspect="1"/>
          </p:cNvSpPr>
          <p:nvPr>
            <p:ph type="sldImg" idx="2"/>
          </p:nvPr>
        </p:nvSpPr>
        <p:spPr>
          <a:xfrm>
            <a:off x="717550" y="1163638"/>
            <a:ext cx="5588000" cy="3143250"/>
          </a:xfrm>
          <a:prstGeom prst="rect">
            <a:avLst/>
          </a:prstGeom>
          <a:noFill/>
          <a:ln w="12700">
            <a:solidFill>
              <a:prstClr val="black"/>
            </a:solidFill>
          </a:ln>
        </p:spPr>
        <p:txBody>
          <a:bodyPr vert="horz" lIns="93487" tIns="46744" rIns="93487" bIns="46744"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487" tIns="46744" rIns="93487" bIns="467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4"/>
            <a:ext cx="3043343" cy="467071"/>
          </a:xfrm>
          <a:prstGeom prst="rect">
            <a:avLst/>
          </a:prstGeom>
        </p:spPr>
        <p:txBody>
          <a:bodyPr vert="horz" lIns="93487" tIns="46744" rIns="93487" bIns="467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6" y="8842034"/>
            <a:ext cx="3043343" cy="467071"/>
          </a:xfrm>
          <a:prstGeom prst="rect">
            <a:avLst/>
          </a:prstGeom>
        </p:spPr>
        <p:txBody>
          <a:bodyPr vert="horz" lIns="93487" tIns="46744" rIns="93487" bIns="46744" rtlCol="0" anchor="b"/>
          <a:lstStyle>
            <a:lvl1pPr algn="r">
              <a:defRPr sz="1200"/>
            </a:lvl1pPr>
          </a:lstStyle>
          <a:p>
            <a:fld id="{C52EFFC6-E5CD-4EFB-B6E0-7F8652BEE895}" type="slidenum">
              <a:rPr lang="en-US" smtClean="0"/>
              <a:t>‹#›</a:t>
            </a:fld>
            <a:endParaRPr lang="en-US" dirty="0"/>
          </a:p>
        </p:txBody>
      </p:sp>
    </p:spTree>
    <p:extLst>
      <p:ext uri="{BB962C8B-B14F-4D97-AF65-F5344CB8AC3E}">
        <p14:creationId xmlns:p14="http://schemas.microsoft.com/office/powerpoint/2010/main" val="396922112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EFFC6-E5CD-4EFB-B6E0-7F8652BEE895}" type="slidenum">
              <a:rPr lang="en-US" smtClean="0"/>
              <a:t>1</a:t>
            </a:fld>
            <a:endParaRPr lang="en-US" dirty="0"/>
          </a:p>
        </p:txBody>
      </p:sp>
      <p:sp>
        <p:nvSpPr>
          <p:cNvPr id="5" name="Date Placeholder 4"/>
          <p:cNvSpPr>
            <a:spLocks noGrp="1"/>
          </p:cNvSpPr>
          <p:nvPr>
            <p:ph type="dt" idx="11"/>
          </p:nvPr>
        </p:nvSpPr>
        <p:spPr/>
        <p:txBody>
          <a:bodyPr/>
          <a:lstStyle/>
          <a:p>
            <a:fld id="{2F2723A2-62AC-46D0-915F-FC3D3D2CD227}" type="datetime1">
              <a:rPr lang="en-US" smtClean="0"/>
              <a:t>9/13/2019</a:t>
            </a:fld>
            <a:endParaRPr lang="en-US" dirty="0"/>
          </a:p>
        </p:txBody>
      </p:sp>
    </p:spTree>
    <p:extLst>
      <p:ext uri="{BB962C8B-B14F-4D97-AF65-F5344CB8AC3E}">
        <p14:creationId xmlns:p14="http://schemas.microsoft.com/office/powerpoint/2010/main" val="50198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EFFC6-E5CD-4EFB-B6E0-7F8652BEE895}" type="slidenum">
              <a:rPr lang="en-US" smtClean="0">
                <a:solidFill>
                  <a:prstClr val="black"/>
                </a:solidFill>
              </a:rPr>
              <a:pPr/>
              <a:t>5</a:t>
            </a:fld>
            <a:endParaRPr lang="en-US" dirty="0">
              <a:solidFill>
                <a:prstClr val="black"/>
              </a:solidFill>
            </a:endParaRPr>
          </a:p>
        </p:txBody>
      </p:sp>
      <p:sp>
        <p:nvSpPr>
          <p:cNvPr id="5" name="Date Placeholder 4"/>
          <p:cNvSpPr>
            <a:spLocks noGrp="1"/>
          </p:cNvSpPr>
          <p:nvPr>
            <p:ph type="dt" idx="11"/>
          </p:nvPr>
        </p:nvSpPr>
        <p:spPr/>
        <p:txBody>
          <a:bodyPr/>
          <a:lstStyle/>
          <a:p>
            <a:fld id="{50B75051-B344-49F3-B7C9-D6DB15BF803D}" type="datetime1">
              <a:rPr lang="en-US" smtClean="0"/>
              <a:t>9/13/2019</a:t>
            </a:fld>
            <a:endParaRPr lang="en-US" dirty="0"/>
          </a:p>
        </p:txBody>
      </p:sp>
    </p:spTree>
    <p:extLst>
      <p:ext uri="{BB962C8B-B14F-4D97-AF65-F5344CB8AC3E}">
        <p14:creationId xmlns:p14="http://schemas.microsoft.com/office/powerpoint/2010/main" val="3954673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OIG</a:t>
            </a:r>
            <a:r>
              <a:rPr lang="en-US" baseline="0" dirty="0" smtClean="0"/>
              <a:t> audit was conducted in 2003 and issued in 2005. The last status update was provided </a:t>
            </a:r>
            <a:r>
              <a:rPr lang="en-US" baseline="0" smtClean="0"/>
              <a:t>to Congress in 2006.</a:t>
            </a:r>
            <a:endParaRPr lang="en-US"/>
          </a:p>
        </p:txBody>
      </p:sp>
      <p:sp>
        <p:nvSpPr>
          <p:cNvPr id="4" name="Slide Number Placeholder 3"/>
          <p:cNvSpPr>
            <a:spLocks noGrp="1"/>
          </p:cNvSpPr>
          <p:nvPr>
            <p:ph type="sldNum" sz="quarter" idx="10"/>
          </p:nvPr>
        </p:nvSpPr>
        <p:spPr/>
        <p:txBody>
          <a:bodyPr/>
          <a:lstStyle/>
          <a:p>
            <a:fld id="{C52EFFC6-E5CD-4EFB-B6E0-7F8652BEE895}" type="slidenum">
              <a:rPr lang="en-US" smtClean="0"/>
              <a:t>6</a:t>
            </a:fld>
            <a:endParaRPr lang="en-US" dirty="0"/>
          </a:p>
        </p:txBody>
      </p:sp>
      <p:sp>
        <p:nvSpPr>
          <p:cNvPr id="5" name="Date Placeholder 4"/>
          <p:cNvSpPr>
            <a:spLocks noGrp="1"/>
          </p:cNvSpPr>
          <p:nvPr>
            <p:ph type="dt" idx="11"/>
          </p:nvPr>
        </p:nvSpPr>
        <p:spPr/>
        <p:txBody>
          <a:bodyPr/>
          <a:lstStyle/>
          <a:p>
            <a:fld id="{66E74AB9-A55D-49A3-8896-702C20064E1C}" type="datetime1">
              <a:rPr lang="en-US" smtClean="0"/>
              <a:t>9/13/2019</a:t>
            </a:fld>
            <a:endParaRPr lang="en-US" dirty="0"/>
          </a:p>
        </p:txBody>
      </p:sp>
    </p:spTree>
    <p:extLst>
      <p:ext uri="{BB962C8B-B14F-4D97-AF65-F5344CB8AC3E}">
        <p14:creationId xmlns:p14="http://schemas.microsoft.com/office/powerpoint/2010/main" val="4229678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Virtual</a:t>
            </a:r>
            <a:r>
              <a:rPr lang="en-US" baseline="0" dirty="0" smtClean="0"/>
              <a:t> is GDOE’s deliverables. On-site is ED’s documented evidence.</a:t>
            </a:r>
            <a:endParaRPr lang="en-US" dirty="0"/>
          </a:p>
        </p:txBody>
      </p:sp>
      <p:sp>
        <p:nvSpPr>
          <p:cNvPr id="4" name="Slide Number Placeholder 3"/>
          <p:cNvSpPr>
            <a:spLocks noGrp="1"/>
          </p:cNvSpPr>
          <p:nvPr>
            <p:ph type="sldNum" sz="quarter" idx="10"/>
          </p:nvPr>
        </p:nvSpPr>
        <p:spPr/>
        <p:txBody>
          <a:bodyPr/>
          <a:lstStyle/>
          <a:p>
            <a:fld id="{C52EFFC6-E5CD-4EFB-B6E0-7F8652BEE895}" type="slidenum">
              <a:rPr lang="en-US" smtClean="0">
                <a:solidFill>
                  <a:prstClr val="black"/>
                </a:solidFill>
              </a:rPr>
              <a:pPr/>
              <a:t>9</a:t>
            </a:fld>
            <a:endParaRPr lang="en-US" dirty="0">
              <a:solidFill>
                <a:prstClr val="black"/>
              </a:solidFill>
            </a:endParaRPr>
          </a:p>
        </p:txBody>
      </p:sp>
      <p:sp>
        <p:nvSpPr>
          <p:cNvPr id="5" name="Date Placeholder 4"/>
          <p:cNvSpPr>
            <a:spLocks noGrp="1"/>
          </p:cNvSpPr>
          <p:nvPr>
            <p:ph type="dt" idx="11"/>
          </p:nvPr>
        </p:nvSpPr>
        <p:spPr/>
        <p:txBody>
          <a:bodyPr/>
          <a:lstStyle/>
          <a:p>
            <a:fld id="{98328388-1BFD-4D21-B67E-4E5B5810A061}" type="datetime1">
              <a:rPr lang="en-US" smtClean="0"/>
              <a:t>9/13/2019</a:t>
            </a:fld>
            <a:endParaRPr lang="en-US" dirty="0"/>
          </a:p>
        </p:txBody>
      </p:sp>
    </p:spTree>
    <p:extLst>
      <p:ext uri="{BB962C8B-B14F-4D97-AF65-F5344CB8AC3E}">
        <p14:creationId xmlns:p14="http://schemas.microsoft.com/office/powerpoint/2010/main" val="209177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3581F50-3948-4B07-B1E3-A7EBF011F2DB}" type="datetime1">
              <a:rPr lang="en-US" smtClean="0"/>
              <a:t>9/13/2019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7789575-C713-471B-B29A-7661AE8AE26A}" type="slidenum">
              <a:rPr lang="en-US" smtClean="0"/>
              <a:t>‹#›</a:t>
            </a:fld>
            <a:endParaRPr lang="en-US" dirty="0"/>
          </a:p>
        </p:txBody>
      </p:sp>
    </p:spTree>
    <p:extLst>
      <p:ext uri="{BB962C8B-B14F-4D97-AF65-F5344CB8AC3E}">
        <p14:creationId xmlns:p14="http://schemas.microsoft.com/office/powerpoint/2010/main" val="221210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C1E8C-D1F9-4107-83E5-B15B699C81D4}" type="datetime1">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789575-C713-471B-B29A-7661AE8AE26A}" type="slidenum">
              <a:rPr lang="en-US" smtClean="0"/>
              <a:t>‹#›</a:t>
            </a:fld>
            <a:endParaRPr lang="en-US" dirty="0"/>
          </a:p>
        </p:txBody>
      </p:sp>
    </p:spTree>
    <p:extLst>
      <p:ext uri="{BB962C8B-B14F-4D97-AF65-F5344CB8AC3E}">
        <p14:creationId xmlns:p14="http://schemas.microsoft.com/office/powerpoint/2010/main" val="361180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D18C905-90E7-47F5-8A14-D9232C957BFF}" type="datetime1">
              <a:rPr lang="en-US" smtClean="0"/>
              <a:t>9/13/2019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7789575-C713-471B-B29A-7661AE8AE26A}" type="slidenum">
              <a:rPr lang="en-US" smtClean="0"/>
              <a:t>‹#›</a:t>
            </a:fld>
            <a:endParaRPr lang="en-US" dirty="0"/>
          </a:p>
        </p:txBody>
      </p:sp>
    </p:spTree>
    <p:extLst>
      <p:ext uri="{BB962C8B-B14F-4D97-AF65-F5344CB8AC3E}">
        <p14:creationId xmlns:p14="http://schemas.microsoft.com/office/powerpoint/2010/main" val="195240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A23533-FAEA-4FF6-B299-F85FB91B5C10}" type="datetime1">
              <a:rPr lang="en-US" smtClean="0"/>
              <a:t>9/13/2019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27789575-C713-471B-B29A-7661AE8AE26A}" type="slidenum">
              <a:rPr lang="en-US" smtClean="0"/>
              <a:t>‹#›</a:t>
            </a:fld>
            <a:endParaRPr lang="en-US" dirty="0"/>
          </a:p>
        </p:txBody>
      </p:sp>
    </p:spTree>
    <p:extLst>
      <p:ext uri="{BB962C8B-B14F-4D97-AF65-F5344CB8AC3E}">
        <p14:creationId xmlns:p14="http://schemas.microsoft.com/office/powerpoint/2010/main" val="279008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78F3617-291E-4D04-9ACC-1D03F4E273D3}" type="datetime1">
              <a:rPr lang="en-US" smtClean="0"/>
              <a:t>9/13/2019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7789575-C713-471B-B29A-7661AE8AE26A}" type="slidenum">
              <a:rPr lang="en-US" smtClean="0"/>
              <a:t>‹#›</a:t>
            </a:fld>
            <a:endParaRPr lang="en-US" dirty="0"/>
          </a:p>
        </p:txBody>
      </p:sp>
    </p:spTree>
    <p:extLst>
      <p:ext uri="{BB962C8B-B14F-4D97-AF65-F5344CB8AC3E}">
        <p14:creationId xmlns:p14="http://schemas.microsoft.com/office/powerpoint/2010/main" val="262532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EED3D7-DE36-4E75-9FB8-BA23AAEEF534}" type="datetime1">
              <a:rPr lang="en-US" smtClean="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789575-C713-471B-B29A-7661AE8AE26A}" type="slidenum">
              <a:rPr lang="en-US" smtClean="0"/>
              <a:t>‹#›</a:t>
            </a:fld>
            <a:endParaRPr lang="en-US" dirty="0"/>
          </a:p>
        </p:txBody>
      </p:sp>
    </p:spTree>
    <p:extLst>
      <p:ext uri="{BB962C8B-B14F-4D97-AF65-F5344CB8AC3E}">
        <p14:creationId xmlns:p14="http://schemas.microsoft.com/office/powerpoint/2010/main" val="29450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83A336-1A36-49C8-99AA-1CFEBD74B396}" type="datetime1">
              <a:rPr lang="en-US" smtClean="0"/>
              <a:t>9/13/2019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789575-C713-471B-B29A-7661AE8AE26A}" type="slidenum">
              <a:rPr lang="en-US" smtClean="0"/>
              <a:t>‹#›</a:t>
            </a:fld>
            <a:endParaRPr lang="en-US" dirty="0"/>
          </a:p>
        </p:txBody>
      </p:sp>
    </p:spTree>
    <p:extLst>
      <p:ext uri="{BB962C8B-B14F-4D97-AF65-F5344CB8AC3E}">
        <p14:creationId xmlns:p14="http://schemas.microsoft.com/office/powerpoint/2010/main" val="1121430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E741035-2222-42FE-AA77-1423A3C6454C}" type="datetime1">
              <a:rPr lang="en-US" smtClean="0"/>
              <a:t>9/13/2019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789575-C713-471B-B29A-7661AE8AE26A}"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71833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644FD-22AD-482B-BE0D-45F1DA71549D}" type="datetime1">
              <a:rPr lang="en-US" smtClean="0"/>
              <a:t>9/13/2019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789575-C713-471B-B29A-7661AE8AE26A}" type="slidenum">
              <a:rPr lang="en-US" smtClean="0"/>
              <a:t>‹#›</a:t>
            </a:fld>
            <a:endParaRPr lang="en-US" dirty="0"/>
          </a:p>
        </p:txBody>
      </p:sp>
    </p:spTree>
    <p:extLst>
      <p:ext uri="{BB962C8B-B14F-4D97-AF65-F5344CB8AC3E}">
        <p14:creationId xmlns:p14="http://schemas.microsoft.com/office/powerpoint/2010/main" val="303957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DCAAFF7-003F-4B27-8DB5-871833625F43}" type="datetime1">
              <a:rPr lang="en-US" smtClean="0"/>
              <a:t>9/13/2019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7789575-C713-471B-B29A-7661AE8AE26A}" type="slidenum">
              <a:rPr lang="en-US" smtClean="0"/>
              <a:t>‹#›</a:t>
            </a:fld>
            <a:endParaRPr lang="en-US" dirty="0"/>
          </a:p>
        </p:txBody>
      </p:sp>
    </p:spTree>
    <p:extLst>
      <p:ext uri="{BB962C8B-B14F-4D97-AF65-F5344CB8AC3E}">
        <p14:creationId xmlns:p14="http://schemas.microsoft.com/office/powerpoint/2010/main" val="323480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AE02D6-A1E4-445C-ACB3-42133BE8F509}" type="datetime1">
              <a:rPr lang="en-US" smtClean="0"/>
              <a:t>9/13/2019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789575-C713-471B-B29A-7661AE8AE26A}" type="slidenum">
              <a:rPr lang="en-US" smtClean="0"/>
              <a:t>‹#›</a:t>
            </a:fld>
            <a:endParaRPr lang="en-US" dirty="0"/>
          </a:p>
        </p:txBody>
      </p:sp>
    </p:spTree>
    <p:extLst>
      <p:ext uri="{BB962C8B-B14F-4D97-AF65-F5344CB8AC3E}">
        <p14:creationId xmlns:p14="http://schemas.microsoft.com/office/powerpoint/2010/main" val="310572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7E61788-52A0-4392-A083-A5552A89BA1E}" type="datetime1">
              <a:rPr lang="en-US" smtClean="0"/>
              <a:t>9/13/2019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7789575-C713-471B-B29A-7661AE8AE26A}"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3017159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doeiao.weebly.com/" TargetMode="External"/><Relationship Id="rId2" Type="http://schemas.openxmlformats.org/officeDocument/2006/relationships/hyperlink" Target="mailto:iao@gdoe.net" TargetMode="Externa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mailto:fjtcooper-nurse@gdoe.n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Guam Department of Education</a:t>
            </a:r>
            <a:br>
              <a:rPr lang="en-US" dirty="0" smtClean="0"/>
            </a:br>
            <a:r>
              <a:rPr lang="en-US" dirty="0" smtClean="0"/>
              <a:t>high risk progress</a:t>
            </a:r>
            <a:endParaRPr lang="en-US" dirty="0"/>
          </a:p>
        </p:txBody>
      </p:sp>
      <p:sp>
        <p:nvSpPr>
          <p:cNvPr id="5" name="Slide Number Placeholder 4"/>
          <p:cNvSpPr>
            <a:spLocks noGrp="1"/>
          </p:cNvSpPr>
          <p:nvPr>
            <p:ph type="sldNum" sz="quarter" idx="12"/>
          </p:nvPr>
        </p:nvSpPr>
        <p:spPr/>
        <p:txBody>
          <a:bodyPr/>
          <a:lstStyle/>
          <a:p>
            <a:fld id="{27789575-C713-471B-B29A-7661AE8AE26A}" type="slidenum">
              <a:rPr lang="en-US" smtClean="0"/>
              <a:t>1</a:t>
            </a:fld>
            <a:endParaRPr lang="en-US" dirty="0"/>
          </a:p>
        </p:txBody>
      </p:sp>
      <p:pic>
        <p:nvPicPr>
          <p:cNvPr id="4" name="Picture 3"/>
          <p:cNvPicPr>
            <a:picLocks noChangeAspect="1"/>
          </p:cNvPicPr>
          <p:nvPr/>
        </p:nvPicPr>
        <p:blipFill>
          <a:blip r:embed="rId3"/>
          <a:stretch>
            <a:fillRect/>
          </a:stretch>
        </p:blipFill>
        <p:spPr>
          <a:xfrm>
            <a:off x="10318855" y="1148284"/>
            <a:ext cx="1255885" cy="1219306"/>
          </a:xfrm>
          <a:prstGeom prst="rect">
            <a:avLst/>
          </a:prstGeom>
        </p:spPr>
      </p:pic>
      <p:sp>
        <p:nvSpPr>
          <p:cNvPr id="6" name="TextBox 5"/>
          <p:cNvSpPr txBox="1"/>
          <p:nvPr/>
        </p:nvSpPr>
        <p:spPr>
          <a:xfrm>
            <a:off x="581191" y="5430813"/>
            <a:ext cx="5853920" cy="707886"/>
          </a:xfrm>
          <a:prstGeom prst="rect">
            <a:avLst/>
          </a:prstGeom>
          <a:noFill/>
        </p:spPr>
        <p:txBody>
          <a:bodyPr wrap="square" rtlCol="0">
            <a:spAutoFit/>
          </a:bodyPr>
          <a:lstStyle/>
          <a:p>
            <a:r>
              <a:rPr lang="en-US" sz="2000" dirty="0" smtClean="0">
                <a:solidFill>
                  <a:schemeClr val="bg1"/>
                </a:solidFill>
              </a:rPr>
              <a:t>By: Internal </a:t>
            </a:r>
            <a:r>
              <a:rPr lang="en-US" sz="2000" dirty="0">
                <a:solidFill>
                  <a:schemeClr val="bg1"/>
                </a:solidFill>
              </a:rPr>
              <a:t>Audit </a:t>
            </a:r>
            <a:r>
              <a:rPr lang="en-US" sz="2000" dirty="0" smtClean="0">
                <a:solidFill>
                  <a:schemeClr val="bg1"/>
                </a:solidFill>
              </a:rPr>
              <a:t>Office</a:t>
            </a:r>
            <a:endParaRPr lang="en-US" sz="2000" dirty="0">
              <a:solidFill>
                <a:schemeClr val="bg1"/>
              </a:solidFill>
            </a:endParaRPr>
          </a:p>
          <a:p>
            <a:r>
              <a:rPr lang="en-US" sz="2000" dirty="0">
                <a:solidFill>
                  <a:schemeClr val="bg1"/>
                </a:solidFill>
              </a:rPr>
              <a:t>Dated:  </a:t>
            </a:r>
            <a:r>
              <a:rPr lang="en-US" sz="2000" dirty="0" smtClean="0">
                <a:solidFill>
                  <a:schemeClr val="bg1"/>
                </a:solidFill>
              </a:rPr>
              <a:t>September 16, 2019</a:t>
            </a:r>
            <a:endParaRPr lang="en-US" sz="2000" dirty="0">
              <a:solidFill>
                <a:schemeClr val="bg1"/>
              </a:solidFill>
            </a:endParaRPr>
          </a:p>
        </p:txBody>
      </p:sp>
    </p:spTree>
    <p:extLst>
      <p:ext uri="{BB962C8B-B14F-4D97-AF65-F5344CB8AC3E}">
        <p14:creationId xmlns:p14="http://schemas.microsoft.com/office/powerpoint/2010/main" val="2062730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789575-C713-471B-B29A-7661AE8AE26A}" type="slidenum">
              <a:rPr lang="en-US" smtClean="0"/>
              <a:t>10</a:t>
            </a:fld>
            <a:endParaRPr lang="en-US" dirty="0"/>
          </a:p>
        </p:txBody>
      </p:sp>
      <p:sp>
        <p:nvSpPr>
          <p:cNvPr id="6" name="TextBox 5"/>
          <p:cNvSpPr txBox="1"/>
          <p:nvPr/>
        </p:nvSpPr>
        <p:spPr>
          <a:xfrm>
            <a:off x="492370" y="105507"/>
            <a:ext cx="4624753" cy="369332"/>
          </a:xfrm>
          <a:prstGeom prst="rect">
            <a:avLst/>
          </a:prstGeom>
          <a:noFill/>
        </p:spPr>
        <p:txBody>
          <a:bodyPr wrap="square" rtlCol="0">
            <a:spAutoFit/>
          </a:bodyPr>
          <a:lstStyle/>
          <a:p>
            <a:r>
              <a:rPr lang="en-US" dirty="0" smtClean="0"/>
              <a:t>REP Deadlines</a:t>
            </a:r>
            <a:endParaRPr lang="en-US" dirty="0"/>
          </a:p>
        </p:txBody>
      </p:sp>
      <p:pic>
        <p:nvPicPr>
          <p:cNvPr id="4" name="Picture 3"/>
          <p:cNvPicPr>
            <a:picLocks noChangeAspect="1"/>
          </p:cNvPicPr>
          <p:nvPr/>
        </p:nvPicPr>
        <p:blipFill>
          <a:blip r:embed="rId2"/>
          <a:stretch>
            <a:fillRect/>
          </a:stretch>
        </p:blipFill>
        <p:spPr>
          <a:xfrm>
            <a:off x="1168849" y="596183"/>
            <a:ext cx="9854303" cy="5665634"/>
          </a:xfrm>
          <a:prstGeom prst="rect">
            <a:avLst/>
          </a:prstGeom>
        </p:spPr>
      </p:pic>
    </p:spTree>
    <p:extLst>
      <p:ext uri="{BB962C8B-B14F-4D97-AF65-F5344CB8AC3E}">
        <p14:creationId xmlns:p14="http://schemas.microsoft.com/office/powerpoint/2010/main" val="1184582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Ed’s </a:t>
            </a:r>
            <a:r>
              <a:rPr lang="en-US" dirty="0" err="1" smtClean="0"/>
              <a:t>july</a:t>
            </a:r>
            <a:r>
              <a:rPr lang="en-US" dirty="0" smtClean="0"/>
              <a:t> 2019 visit</a:t>
            </a:r>
            <a:endParaRPr lang="en-US" dirty="0"/>
          </a:p>
        </p:txBody>
      </p:sp>
      <p:sp>
        <p:nvSpPr>
          <p:cNvPr id="3" name="Content Placeholder 2"/>
          <p:cNvSpPr>
            <a:spLocks noGrp="1"/>
          </p:cNvSpPr>
          <p:nvPr>
            <p:ph idx="1"/>
          </p:nvPr>
        </p:nvSpPr>
        <p:spPr>
          <a:xfrm>
            <a:off x="581193" y="2034028"/>
            <a:ext cx="11029615" cy="4287233"/>
          </a:xfrm>
        </p:spPr>
        <p:txBody>
          <a:bodyPr>
            <a:noAutofit/>
          </a:bodyPr>
          <a:lstStyle/>
          <a:p>
            <a:r>
              <a:rPr lang="en-US" sz="2000" dirty="0" smtClean="0"/>
              <a:t>From July 29 to August 3, 2019, ED officials conducted a pre-assessment visit.</a:t>
            </a:r>
          </a:p>
          <a:p>
            <a:pPr lvl="1"/>
            <a:r>
              <a:rPr lang="en-US" sz="1800" dirty="0" smtClean="0"/>
              <a:t>Christine Jackson, Risk Management Services</a:t>
            </a:r>
          </a:p>
          <a:p>
            <a:pPr lvl="1"/>
            <a:r>
              <a:rPr lang="en-US" sz="1800" dirty="0" smtClean="0"/>
              <a:t>Emily Whyte, Internal Controls</a:t>
            </a:r>
          </a:p>
          <a:p>
            <a:pPr lvl="1"/>
            <a:r>
              <a:rPr lang="en-US" sz="1800" dirty="0" smtClean="0"/>
              <a:t>Jamila Smith, Innovation and Early Learning Programs</a:t>
            </a:r>
          </a:p>
          <a:p>
            <a:r>
              <a:rPr lang="en-US" sz="2000" dirty="0" smtClean="0"/>
              <a:t>ED’s visit consisted of:</a:t>
            </a:r>
          </a:p>
          <a:p>
            <a:pPr lvl="1"/>
            <a:r>
              <a:rPr lang="en-US" sz="1800" dirty="0" smtClean="0"/>
              <a:t>Meetings with the Guam Education Board (GEB), Superintendent, Office of Public Accountability (OPA), Deloitte and </a:t>
            </a:r>
            <a:r>
              <a:rPr lang="en-US" sz="1800" dirty="0" err="1" smtClean="0"/>
              <a:t>Touche</a:t>
            </a:r>
            <a:r>
              <a:rPr lang="en-US" sz="1800" dirty="0" smtClean="0"/>
              <a:t>, LLP (Deloitte), Guam Legislature, and Office of the Governor</a:t>
            </a:r>
          </a:p>
          <a:p>
            <a:pPr lvl="1"/>
            <a:r>
              <a:rPr lang="en-US" sz="1800" dirty="0" smtClean="0"/>
              <a:t>Entrance and exit meetings with GDOE REP Leadership</a:t>
            </a:r>
          </a:p>
          <a:p>
            <a:pPr lvl="1"/>
            <a:r>
              <a:rPr lang="en-US" sz="1800" dirty="0" smtClean="0"/>
              <a:t>Interviews and meetings with GDOE central office and school staff</a:t>
            </a:r>
          </a:p>
          <a:p>
            <a:r>
              <a:rPr lang="en-US" sz="2000" dirty="0" smtClean="0"/>
              <a:t>As of September 12, 2019, ED has yet to provide the documented results of their pre-assessment visit.</a:t>
            </a:r>
          </a:p>
        </p:txBody>
      </p:sp>
      <p:sp>
        <p:nvSpPr>
          <p:cNvPr id="4" name="Slide Number Placeholder 3"/>
          <p:cNvSpPr>
            <a:spLocks noGrp="1"/>
          </p:cNvSpPr>
          <p:nvPr>
            <p:ph type="sldNum" sz="quarter" idx="12"/>
          </p:nvPr>
        </p:nvSpPr>
        <p:spPr/>
        <p:txBody>
          <a:bodyPr/>
          <a:lstStyle/>
          <a:p>
            <a:fld id="{27789575-C713-471B-B29A-7661AE8AE26A}" type="slidenum">
              <a:rPr lang="en-US" smtClean="0"/>
              <a:t>11</a:t>
            </a:fld>
            <a:endParaRPr lang="en-US" dirty="0"/>
          </a:p>
        </p:txBody>
      </p:sp>
    </p:spTree>
    <p:extLst>
      <p:ext uri="{BB962C8B-B14F-4D97-AF65-F5344CB8AC3E}">
        <p14:creationId xmlns:p14="http://schemas.microsoft.com/office/powerpoint/2010/main" val="585324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audit</a:t>
            </a:r>
            <a:endParaRPr lang="en-US" dirty="0"/>
          </a:p>
        </p:txBody>
      </p:sp>
      <p:sp>
        <p:nvSpPr>
          <p:cNvPr id="3" name="Content Placeholder 2"/>
          <p:cNvSpPr>
            <a:spLocks noGrp="1"/>
          </p:cNvSpPr>
          <p:nvPr>
            <p:ph idx="1"/>
          </p:nvPr>
        </p:nvSpPr>
        <p:spPr>
          <a:xfrm>
            <a:off x="581192" y="1828801"/>
            <a:ext cx="11029615" cy="4726546"/>
          </a:xfrm>
        </p:spPr>
        <p:txBody>
          <a:bodyPr>
            <a:normAutofit/>
          </a:bodyPr>
          <a:lstStyle/>
          <a:p>
            <a:r>
              <a:rPr lang="en-US" sz="2000" dirty="0" smtClean="0"/>
              <a:t>In FFY 2003, GDOE became a </a:t>
            </a:r>
            <a:r>
              <a:rPr lang="en-US" sz="2000" dirty="0"/>
              <a:t>“high-risk” </a:t>
            </a:r>
            <a:r>
              <a:rPr lang="en-US" sz="2000" dirty="0" smtClean="0"/>
              <a:t>grantee for ED grants due </a:t>
            </a:r>
            <a:r>
              <a:rPr lang="en-US" sz="2000" dirty="0"/>
              <a:t>to </a:t>
            </a:r>
            <a:r>
              <a:rPr lang="en-US" sz="2000" dirty="0" smtClean="0"/>
              <a:t>non-compliance </a:t>
            </a:r>
            <a:r>
              <a:rPr lang="en-US" sz="2000" dirty="0"/>
              <a:t>with the Single Audit Act from FY 1998 to FY 2002; and </a:t>
            </a:r>
            <a:r>
              <a:rPr lang="en-US" sz="2000" dirty="0" err="1"/>
              <a:t>unauditable</a:t>
            </a:r>
            <a:r>
              <a:rPr lang="en-US" sz="2000" dirty="0"/>
              <a:t> </a:t>
            </a:r>
            <a:r>
              <a:rPr lang="en-US" sz="2000" dirty="0" smtClean="0"/>
              <a:t>financial statements from </a:t>
            </a:r>
            <a:r>
              <a:rPr lang="en-US" sz="2000" dirty="0"/>
              <a:t>FY 1998 to FY </a:t>
            </a:r>
            <a:r>
              <a:rPr lang="en-US" sz="2000" dirty="0" smtClean="0"/>
              <a:t>2001. Since then, Single Audits was a specific condition for GDOE.</a:t>
            </a:r>
          </a:p>
          <a:p>
            <a:r>
              <a:rPr lang="en-US" sz="2000" dirty="0" smtClean="0"/>
              <a:t>In May 2018, the Superintendent submitted his request for reconsideration of the specific conditions, including the condition for Single Audits. However, in March 2019, ED only removed prompt access, program-specific conditions, and compliance with program requirements.</a:t>
            </a:r>
          </a:p>
          <a:p>
            <a:r>
              <a:rPr lang="en-US" sz="2000" dirty="0" smtClean="0"/>
              <a:t>In July 2019, the Superintendent sought further reconsideration of the Single Audit condition. Single Audits is a condition reiterative of federal and local requirements; and is no longer valid.</a:t>
            </a:r>
          </a:p>
          <a:p>
            <a:r>
              <a:rPr lang="en-US" sz="2000" dirty="0"/>
              <a:t>In August 2019, ED determined GDOE has successfully met the Single Audit </a:t>
            </a:r>
            <a:r>
              <a:rPr lang="en-US" sz="2000" dirty="0" smtClean="0"/>
              <a:t>requirement. However, it will still be listed as a condition in the FFY 2019 specific conditions.</a:t>
            </a:r>
            <a:endParaRPr lang="en-US" sz="2000" dirty="0"/>
          </a:p>
        </p:txBody>
      </p:sp>
      <p:sp>
        <p:nvSpPr>
          <p:cNvPr id="4" name="Slide Number Placeholder 3"/>
          <p:cNvSpPr>
            <a:spLocks noGrp="1"/>
          </p:cNvSpPr>
          <p:nvPr>
            <p:ph type="sldNum" sz="quarter" idx="12"/>
          </p:nvPr>
        </p:nvSpPr>
        <p:spPr/>
        <p:txBody>
          <a:bodyPr/>
          <a:lstStyle/>
          <a:p>
            <a:fld id="{27789575-C713-471B-B29A-7661AE8AE26A}" type="slidenum">
              <a:rPr lang="en-US" smtClean="0"/>
              <a:t>12</a:t>
            </a:fld>
            <a:endParaRPr lang="en-US" dirty="0"/>
          </a:p>
        </p:txBody>
      </p:sp>
    </p:spTree>
    <p:extLst>
      <p:ext uri="{BB962C8B-B14F-4D97-AF65-F5344CB8AC3E}">
        <p14:creationId xmlns:p14="http://schemas.microsoft.com/office/powerpoint/2010/main" val="28905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581192" y="2013069"/>
            <a:ext cx="11029615" cy="4542277"/>
          </a:xfrm>
        </p:spPr>
        <p:txBody>
          <a:bodyPr>
            <a:normAutofit/>
          </a:bodyPr>
          <a:lstStyle/>
          <a:p>
            <a:r>
              <a:rPr lang="en-US" sz="2000" dirty="0" smtClean="0"/>
              <a:t>Three specific conditions remain: (1) Requirement for a TPFA, (2) Responsibilities of GDOE and the TPFA Concerning Administration of Grant Funds, and (3) REP.</a:t>
            </a:r>
          </a:p>
          <a:p>
            <a:r>
              <a:rPr lang="en-US" sz="2000" dirty="0" smtClean="0"/>
              <a:t>“</a:t>
            </a:r>
            <a:r>
              <a:rPr lang="en-US" sz="2000" i="1" dirty="0" smtClean="0"/>
              <a:t>Pending GDOE’s </a:t>
            </a:r>
            <a:r>
              <a:rPr lang="en-US" sz="2000" i="1" u="sng" dirty="0" smtClean="0"/>
              <a:t>completion and implementation of measures that are in progress</a:t>
            </a:r>
            <a:r>
              <a:rPr lang="en-US" sz="2000" i="1" dirty="0" smtClean="0"/>
              <a:t> and designed to address deficiencies in its financial management and administration of ED funds, these amended specific conditions are imposed on GDOE’s ED grants to ensure that GDOE implements ED grant awards in accordance with applicable </a:t>
            </a:r>
            <a:r>
              <a:rPr lang="en-US" sz="2000" i="1" u="sng" dirty="0" smtClean="0"/>
              <a:t>legal requirements</a:t>
            </a:r>
            <a:r>
              <a:rPr lang="en-US" sz="2000" i="1" dirty="0" smtClean="0"/>
              <a:t> and with appropriate </a:t>
            </a:r>
            <a:r>
              <a:rPr lang="en-US" sz="2000" i="1" u="sng" dirty="0" smtClean="0"/>
              <a:t>fiscal accountability measures</a:t>
            </a:r>
            <a:r>
              <a:rPr lang="en-US" sz="2000" i="1" dirty="0" smtClean="0"/>
              <a:t>, </a:t>
            </a:r>
            <a:r>
              <a:rPr lang="en-US" sz="2000" i="1" u="sng" dirty="0" smtClean="0"/>
              <a:t>management practices and controls</a:t>
            </a:r>
            <a:r>
              <a:rPr lang="en-US" sz="2000" dirty="0" smtClean="0"/>
              <a:t>.” </a:t>
            </a:r>
            <a:r>
              <a:rPr lang="en-US" sz="1600" dirty="0" smtClean="0"/>
              <a:t>(Preamble, ED FFY 2018 Corrected Amended Specific Conditions)</a:t>
            </a:r>
          </a:p>
          <a:p>
            <a:r>
              <a:rPr lang="en-US" sz="2000" dirty="0" smtClean="0"/>
              <a:t>In terms of fiscal accountability measures, the Government of Guam has methods of monitoring GDOE’s compliance with laws and regulations applicable to managing ED grants.</a:t>
            </a:r>
          </a:p>
        </p:txBody>
      </p:sp>
      <p:sp>
        <p:nvSpPr>
          <p:cNvPr id="4" name="Slide Number Placeholder 3"/>
          <p:cNvSpPr>
            <a:spLocks noGrp="1"/>
          </p:cNvSpPr>
          <p:nvPr>
            <p:ph type="sldNum" sz="quarter" idx="12"/>
          </p:nvPr>
        </p:nvSpPr>
        <p:spPr/>
        <p:txBody>
          <a:bodyPr/>
          <a:lstStyle/>
          <a:p>
            <a:fld id="{27789575-C713-471B-B29A-7661AE8AE26A}" type="slidenum">
              <a:rPr lang="en-US" smtClean="0"/>
              <a:t>13</a:t>
            </a:fld>
            <a:endParaRPr lang="en-US" dirty="0"/>
          </a:p>
        </p:txBody>
      </p:sp>
    </p:spTree>
    <p:extLst>
      <p:ext uri="{BB962C8B-B14F-4D97-AF65-F5344CB8AC3E}">
        <p14:creationId xmlns:p14="http://schemas.microsoft.com/office/powerpoint/2010/main" val="3615108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(Cont’d.)</a:t>
            </a:r>
            <a:endParaRPr lang="en-US" dirty="0"/>
          </a:p>
        </p:txBody>
      </p:sp>
      <p:sp>
        <p:nvSpPr>
          <p:cNvPr id="3" name="Content Placeholder 2"/>
          <p:cNvSpPr>
            <a:spLocks noGrp="1"/>
          </p:cNvSpPr>
          <p:nvPr>
            <p:ph idx="1"/>
          </p:nvPr>
        </p:nvSpPr>
        <p:spPr/>
        <p:txBody>
          <a:bodyPr>
            <a:normAutofit/>
          </a:bodyPr>
          <a:lstStyle/>
          <a:p>
            <a:r>
              <a:rPr lang="en-US" sz="2000" dirty="0" smtClean="0"/>
              <a:t>The Education Financial Supervisory Commission (EFSC) was established by Public Law 30-164 to assist the GDOE and the GEB with the task of monitoring and managing all public education financial resources. </a:t>
            </a:r>
          </a:p>
          <a:p>
            <a:pPr lvl="1"/>
            <a:r>
              <a:rPr lang="en-US" sz="1800" dirty="0" smtClean="0"/>
              <a:t>It is the intent of I </a:t>
            </a:r>
            <a:r>
              <a:rPr lang="en-US" sz="1800" dirty="0" err="1" smtClean="0"/>
              <a:t>Liheslaturan</a:t>
            </a:r>
            <a:r>
              <a:rPr lang="en-US" sz="1800" dirty="0" smtClean="0"/>
              <a:t> </a:t>
            </a:r>
            <a:r>
              <a:rPr lang="en-US" sz="1800" dirty="0" err="1" smtClean="0"/>
              <a:t>Guahan</a:t>
            </a:r>
            <a:r>
              <a:rPr lang="en-US" sz="1800" dirty="0" smtClean="0"/>
              <a:t> to finally lift the “high risk grantee” designation. In order to achieve this, the Superintendent and GEB must avail themselves of the management and financial experience offered by the EFSC members.</a:t>
            </a:r>
          </a:p>
          <a:p>
            <a:r>
              <a:rPr lang="en-US" sz="2000" dirty="0"/>
              <a:t>The Public Auditor </a:t>
            </a:r>
            <a:r>
              <a:rPr lang="en-US" sz="2000" dirty="0" smtClean="0"/>
              <a:t>is required to annually audit or conduct post-audits of “</a:t>
            </a:r>
            <a:r>
              <a:rPr lang="en-US" sz="2000" u="sng" dirty="0" smtClean="0"/>
              <a:t>all</a:t>
            </a:r>
            <a:r>
              <a:rPr lang="en-US" sz="2000" dirty="0" smtClean="0"/>
              <a:t> transactions and accounts of </a:t>
            </a:r>
            <a:r>
              <a:rPr lang="en-US" sz="2000" u="sng" dirty="0" smtClean="0"/>
              <a:t>all</a:t>
            </a:r>
            <a:r>
              <a:rPr lang="en-US" sz="2000" dirty="0" smtClean="0"/>
              <a:t> departments</a:t>
            </a:r>
            <a:r>
              <a:rPr lang="en-US" sz="2000" dirty="0"/>
              <a:t>, offices, corporations, authorities, and agencies in </a:t>
            </a:r>
            <a:r>
              <a:rPr lang="en-US" sz="2000" u="sng" dirty="0"/>
              <a:t>all</a:t>
            </a:r>
            <a:r>
              <a:rPr lang="en-US" sz="2000" dirty="0"/>
              <a:t> of the branches of the government of </a:t>
            </a:r>
            <a:r>
              <a:rPr lang="en-US" sz="2000" dirty="0" smtClean="0"/>
              <a:t>Guam”. </a:t>
            </a:r>
            <a:r>
              <a:rPr lang="en-US" sz="1600" dirty="0" smtClean="0"/>
              <a:t>(Title 1 of the Guam Code Annotated Section 1908)</a:t>
            </a:r>
          </a:p>
        </p:txBody>
      </p:sp>
      <p:sp>
        <p:nvSpPr>
          <p:cNvPr id="4" name="Slide Number Placeholder 3"/>
          <p:cNvSpPr>
            <a:spLocks noGrp="1"/>
          </p:cNvSpPr>
          <p:nvPr>
            <p:ph type="sldNum" sz="quarter" idx="12"/>
          </p:nvPr>
        </p:nvSpPr>
        <p:spPr/>
        <p:txBody>
          <a:bodyPr/>
          <a:lstStyle/>
          <a:p>
            <a:fld id="{27789575-C713-471B-B29A-7661AE8AE26A}" type="slidenum">
              <a:rPr lang="en-US" smtClean="0"/>
              <a:t>14</a:t>
            </a:fld>
            <a:endParaRPr lang="en-US" dirty="0"/>
          </a:p>
        </p:txBody>
      </p:sp>
    </p:spTree>
    <p:extLst>
      <p:ext uri="{BB962C8B-B14F-4D97-AF65-F5344CB8AC3E}">
        <p14:creationId xmlns:p14="http://schemas.microsoft.com/office/powerpoint/2010/main" val="1258377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half" idx="1"/>
          </p:nvPr>
        </p:nvSpPr>
        <p:spPr>
          <a:xfrm>
            <a:off x="6296192" y="3546248"/>
            <a:ext cx="5422391" cy="2592451"/>
          </a:xfrm>
        </p:spPr>
        <p:txBody>
          <a:bodyPr>
            <a:normAutofit/>
          </a:bodyPr>
          <a:lstStyle/>
          <a:p>
            <a:pPr marL="0" indent="0" algn="ctr">
              <a:buNone/>
            </a:pPr>
            <a:r>
              <a:rPr lang="en-US" sz="2400" dirty="0"/>
              <a:t>GDOE Internal Audit </a:t>
            </a:r>
            <a:r>
              <a:rPr lang="en-US" sz="2400" dirty="0" smtClean="0"/>
              <a:t>Office</a:t>
            </a:r>
          </a:p>
          <a:p>
            <a:pPr marL="0" indent="0" algn="ctr">
              <a:buNone/>
            </a:pPr>
            <a:r>
              <a:rPr lang="en-US" sz="2400" dirty="0" smtClean="0"/>
              <a:t>E-mail</a:t>
            </a:r>
            <a:r>
              <a:rPr lang="en-US" sz="2400" dirty="0"/>
              <a:t>: </a:t>
            </a:r>
            <a:r>
              <a:rPr lang="en-US" sz="2400" dirty="0">
                <a:hlinkClick r:id="rId2"/>
              </a:rPr>
              <a:t>iao@gdoe.net</a:t>
            </a:r>
            <a:endParaRPr lang="en-US" sz="2400" dirty="0"/>
          </a:p>
          <a:p>
            <a:pPr marL="0" indent="0" algn="ctr">
              <a:buNone/>
            </a:pPr>
            <a:r>
              <a:rPr lang="en-US" sz="2400" dirty="0" smtClean="0"/>
              <a:t>Website</a:t>
            </a:r>
            <a:r>
              <a:rPr lang="en-US" sz="2400" dirty="0"/>
              <a:t>: </a:t>
            </a:r>
            <a:r>
              <a:rPr lang="en-US" sz="2400" dirty="0">
                <a:hlinkClick r:id="rId3"/>
              </a:rPr>
              <a:t>http://www.gdoeiao.weebly.com</a:t>
            </a:r>
            <a:r>
              <a:rPr lang="en-US" sz="2400" dirty="0" smtClean="0">
                <a:hlinkClick r:id="rId3"/>
              </a:rPr>
              <a:t>/</a:t>
            </a:r>
            <a:endParaRPr lang="en-US" sz="2400" dirty="0" smtClean="0"/>
          </a:p>
          <a:p>
            <a:pPr marL="0" indent="0" algn="ctr">
              <a:buNone/>
            </a:pPr>
            <a:r>
              <a:rPr lang="en-US" sz="2400" dirty="0" smtClean="0"/>
              <a:t>Mailing Address: </a:t>
            </a:r>
            <a:r>
              <a:rPr lang="pt-BR" sz="2400" dirty="0" smtClean="0"/>
              <a:t>501 </a:t>
            </a:r>
            <a:r>
              <a:rPr lang="pt-BR" sz="2400" dirty="0"/>
              <a:t>Mariner Avenue, </a:t>
            </a:r>
            <a:endParaRPr lang="pt-BR" sz="2400" dirty="0" smtClean="0"/>
          </a:p>
          <a:p>
            <a:pPr marL="0" indent="0" algn="ctr">
              <a:buNone/>
            </a:pPr>
            <a:r>
              <a:rPr lang="pt-BR" sz="2400" dirty="0" smtClean="0"/>
              <a:t>Barrigada</a:t>
            </a:r>
            <a:r>
              <a:rPr lang="pt-BR" sz="2400" dirty="0"/>
              <a:t>, Guam </a:t>
            </a:r>
            <a:r>
              <a:rPr lang="pt-BR" sz="2400" dirty="0" smtClean="0"/>
              <a:t>96913</a:t>
            </a:r>
            <a:endParaRPr lang="en-US" sz="2400" dirty="0"/>
          </a:p>
        </p:txBody>
      </p:sp>
      <p:sp>
        <p:nvSpPr>
          <p:cNvPr id="5" name="Content Placeholder 4"/>
          <p:cNvSpPr>
            <a:spLocks noGrp="1"/>
          </p:cNvSpPr>
          <p:nvPr>
            <p:ph sz="half" idx="2"/>
          </p:nvPr>
        </p:nvSpPr>
        <p:spPr>
          <a:xfrm>
            <a:off x="461449" y="2136616"/>
            <a:ext cx="5834743" cy="4305127"/>
          </a:xfrm>
        </p:spPr>
        <p:txBody>
          <a:bodyPr>
            <a:normAutofit/>
          </a:bodyPr>
          <a:lstStyle/>
          <a:p>
            <a:pPr marL="0" indent="0" algn="ctr">
              <a:buNone/>
            </a:pPr>
            <a:r>
              <a:rPr lang="en-US" sz="2400" dirty="0" smtClean="0"/>
              <a:t>Chief Auditor Franklin Cooper-Nurse</a:t>
            </a:r>
          </a:p>
          <a:p>
            <a:pPr marL="0" indent="0" algn="ctr">
              <a:buNone/>
            </a:pPr>
            <a:r>
              <a:rPr lang="en-US" sz="2400" dirty="0" smtClean="0"/>
              <a:t>E-mail: </a:t>
            </a:r>
            <a:r>
              <a:rPr lang="en-US" sz="2400" dirty="0" smtClean="0">
                <a:hlinkClick r:id="rId4"/>
              </a:rPr>
              <a:t>fjtcooper-nurse@gdoe.net</a:t>
            </a:r>
            <a:endParaRPr lang="en-US" sz="2400" dirty="0" smtClean="0"/>
          </a:p>
          <a:p>
            <a:pPr marL="0" indent="0" algn="ctr">
              <a:buNone/>
            </a:pPr>
            <a:r>
              <a:rPr lang="en-US" sz="2400" dirty="0" smtClean="0"/>
              <a:t>Work phone: </a:t>
            </a:r>
            <a:r>
              <a:rPr lang="en-US" sz="2400" dirty="0"/>
              <a:t>(671) </a:t>
            </a:r>
            <a:r>
              <a:rPr lang="en-US" sz="2400" dirty="0" smtClean="0"/>
              <a:t>300-1336</a:t>
            </a:r>
            <a:endParaRPr lang="en-US" sz="2400" dirty="0"/>
          </a:p>
        </p:txBody>
      </p:sp>
      <p:sp>
        <p:nvSpPr>
          <p:cNvPr id="4" name="Slide Number Placeholder 3"/>
          <p:cNvSpPr>
            <a:spLocks noGrp="1"/>
          </p:cNvSpPr>
          <p:nvPr>
            <p:ph type="sldNum" sz="quarter" idx="12"/>
          </p:nvPr>
        </p:nvSpPr>
        <p:spPr/>
        <p:txBody>
          <a:bodyPr/>
          <a:lstStyle/>
          <a:p>
            <a:fld id="{27789575-C713-471B-B29A-7661AE8AE26A}" type="slidenum">
              <a:rPr lang="en-US" smtClean="0"/>
              <a:t>15</a:t>
            </a:fld>
            <a:endParaRPr lang="en-US" dirty="0"/>
          </a:p>
        </p:txBody>
      </p:sp>
      <p:pic>
        <p:nvPicPr>
          <p:cNvPr id="6" name="Picture 5"/>
          <p:cNvPicPr>
            <a:picLocks noChangeAspect="1"/>
          </p:cNvPicPr>
          <p:nvPr/>
        </p:nvPicPr>
        <p:blipFill>
          <a:blip r:embed="rId5"/>
          <a:stretch>
            <a:fillRect/>
          </a:stretch>
        </p:blipFill>
        <p:spPr>
          <a:xfrm>
            <a:off x="8379445" y="2231779"/>
            <a:ext cx="1255885" cy="1219306"/>
          </a:xfrm>
          <a:prstGeom prst="rect">
            <a:avLst/>
          </a:prstGeom>
        </p:spPr>
      </p:pic>
    </p:spTree>
    <p:extLst>
      <p:ext uri="{BB962C8B-B14F-4D97-AF65-F5344CB8AC3E}">
        <p14:creationId xmlns:p14="http://schemas.microsoft.com/office/powerpoint/2010/main" val="1133954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5" name="Content Placeholder 4"/>
          <p:cNvSpPr>
            <a:spLocks noGrp="1"/>
          </p:cNvSpPr>
          <p:nvPr>
            <p:ph idx="1"/>
          </p:nvPr>
        </p:nvSpPr>
        <p:spPr>
          <a:xfrm>
            <a:off x="445827" y="1997714"/>
            <a:ext cx="4558792" cy="4140985"/>
          </a:xfrm>
        </p:spPr>
        <p:txBody>
          <a:bodyPr>
            <a:normAutofit/>
          </a:bodyPr>
          <a:lstStyle/>
          <a:p>
            <a:pPr marL="400050" indent="-400050">
              <a:buFont typeface="+mj-lt"/>
              <a:buAutoNum type="romanUcPeriod"/>
            </a:pPr>
            <a:r>
              <a:rPr lang="en-US" sz="2000" dirty="0" smtClean="0">
                <a:solidFill>
                  <a:schemeClr val="tx1"/>
                </a:solidFill>
              </a:rPr>
              <a:t>Background</a:t>
            </a:r>
          </a:p>
          <a:p>
            <a:pPr lvl="1"/>
            <a:r>
              <a:rPr lang="en-US" sz="1800" dirty="0" smtClean="0">
                <a:solidFill>
                  <a:schemeClr val="tx1"/>
                </a:solidFill>
              </a:rPr>
              <a:t>Timeline</a:t>
            </a:r>
          </a:p>
          <a:p>
            <a:pPr lvl="1"/>
            <a:r>
              <a:rPr lang="en-US" sz="1800" dirty="0" smtClean="0">
                <a:solidFill>
                  <a:schemeClr val="tx1"/>
                </a:solidFill>
              </a:rPr>
              <a:t>Changes in Specific Conditions</a:t>
            </a:r>
          </a:p>
          <a:p>
            <a:pPr marL="400050" indent="-400050">
              <a:buFont typeface="+mj-lt"/>
              <a:buAutoNum type="romanUcPeriod"/>
            </a:pPr>
            <a:r>
              <a:rPr lang="en-US" sz="2000" dirty="0" smtClean="0">
                <a:solidFill>
                  <a:schemeClr val="tx1"/>
                </a:solidFill>
              </a:rPr>
              <a:t>Reconsideration Evaluation Plan</a:t>
            </a:r>
          </a:p>
          <a:p>
            <a:pPr lvl="1"/>
            <a:r>
              <a:rPr lang="en-US" sz="1800" dirty="0" smtClean="0">
                <a:solidFill>
                  <a:schemeClr val="tx1"/>
                </a:solidFill>
              </a:rPr>
              <a:t>REP Purpose</a:t>
            </a:r>
          </a:p>
          <a:p>
            <a:pPr lvl="1"/>
            <a:r>
              <a:rPr lang="en-US" sz="1800" dirty="0" smtClean="0">
                <a:solidFill>
                  <a:schemeClr val="tx1"/>
                </a:solidFill>
              </a:rPr>
              <a:t>REP Process</a:t>
            </a:r>
          </a:p>
          <a:p>
            <a:pPr lvl="2"/>
            <a:r>
              <a:rPr lang="en-US" sz="1600" dirty="0">
                <a:solidFill>
                  <a:schemeClr val="tx1"/>
                </a:solidFill>
              </a:rPr>
              <a:t>Virtual vs. On-site Review</a:t>
            </a:r>
          </a:p>
          <a:p>
            <a:pPr lvl="1"/>
            <a:r>
              <a:rPr lang="en-US" sz="1800" dirty="0" smtClean="0">
                <a:solidFill>
                  <a:schemeClr val="tx1"/>
                </a:solidFill>
              </a:rPr>
              <a:t>ED’s July 2019 Visit</a:t>
            </a:r>
          </a:p>
          <a:p>
            <a:pPr marL="400050" indent="-400050">
              <a:buFont typeface="+mj-lt"/>
              <a:buAutoNum type="romanUcPeriod"/>
            </a:pPr>
            <a:r>
              <a:rPr lang="en-US" sz="2000" dirty="0" smtClean="0">
                <a:solidFill>
                  <a:schemeClr val="tx1"/>
                </a:solidFill>
              </a:rPr>
              <a:t>Single Audit</a:t>
            </a:r>
          </a:p>
          <a:p>
            <a:pPr marL="400050" indent="-400050">
              <a:buFont typeface="+mj-lt"/>
              <a:buAutoNum type="romanUcPeriod"/>
            </a:pPr>
            <a:r>
              <a:rPr lang="en-US" sz="2000" dirty="0" smtClean="0">
                <a:solidFill>
                  <a:schemeClr val="tx1"/>
                </a:solidFill>
              </a:rPr>
              <a:t>Next Steps</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27789575-C713-471B-B29A-7661AE8AE26A}" type="slidenum">
              <a:rPr lang="en-US" smtClean="0"/>
              <a:t>2</a:t>
            </a:fld>
            <a:endParaRPr lang="en-US" dirty="0"/>
          </a:p>
        </p:txBody>
      </p:sp>
      <p:pic>
        <p:nvPicPr>
          <p:cNvPr id="6" name="Picture 5"/>
          <p:cNvPicPr>
            <a:picLocks noChangeAspect="1"/>
          </p:cNvPicPr>
          <p:nvPr/>
        </p:nvPicPr>
        <p:blipFill>
          <a:blip r:embed="rId2"/>
          <a:stretch>
            <a:fillRect/>
          </a:stretch>
        </p:blipFill>
        <p:spPr>
          <a:xfrm>
            <a:off x="5824375" y="702156"/>
            <a:ext cx="4733925" cy="5867400"/>
          </a:xfrm>
          <a:prstGeom prst="rect">
            <a:avLst/>
          </a:prstGeom>
          <a:ln w="3175">
            <a:solidFill>
              <a:schemeClr val="tx1"/>
            </a:solidFill>
          </a:ln>
        </p:spPr>
      </p:pic>
    </p:spTree>
    <p:extLst>
      <p:ext uri="{BB962C8B-B14F-4D97-AF65-F5344CB8AC3E}">
        <p14:creationId xmlns:p14="http://schemas.microsoft.com/office/powerpoint/2010/main" val="1924344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789575-C713-471B-B29A-7661AE8AE26A}" type="slidenum">
              <a:rPr lang="en-US" smtClean="0">
                <a:solidFill>
                  <a:srgbClr val="4590B8"/>
                </a:solidFill>
              </a:rPr>
              <a:pPr/>
              <a:t>3</a:t>
            </a:fld>
            <a:endParaRPr lang="en-US" dirty="0">
              <a:solidFill>
                <a:srgbClr val="4590B8"/>
              </a:solidFill>
            </a:endParaRPr>
          </a:p>
        </p:txBody>
      </p:sp>
      <p:graphicFrame>
        <p:nvGraphicFramePr>
          <p:cNvPr id="3" name="Diagram 2"/>
          <p:cNvGraphicFramePr/>
          <p:nvPr>
            <p:extLst>
              <p:ext uri="{D42A27DB-BD31-4B8C-83A1-F6EECF244321}">
                <p14:modId xmlns:p14="http://schemas.microsoft.com/office/powerpoint/2010/main" val="903189961"/>
              </p:ext>
            </p:extLst>
          </p:nvPr>
        </p:nvGraphicFramePr>
        <p:xfrm>
          <a:off x="520995" y="719666"/>
          <a:ext cx="1089837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85801" y="3201688"/>
            <a:ext cx="446315" cy="369332"/>
          </a:xfrm>
          <a:prstGeom prst="rect">
            <a:avLst/>
          </a:prstGeom>
          <a:noFill/>
        </p:spPr>
        <p:txBody>
          <a:bodyPr wrap="square" rtlCol="0">
            <a:spAutoFit/>
          </a:bodyPr>
          <a:lstStyle/>
          <a:p>
            <a:pPr algn="ctr"/>
            <a:r>
              <a:rPr lang="en-US" sz="900" b="1" dirty="0" smtClean="0">
                <a:solidFill>
                  <a:prstClr val="white"/>
                </a:solidFill>
              </a:rPr>
              <a:t>FFY 2003 </a:t>
            </a:r>
            <a:endParaRPr lang="en-US" sz="900" b="1" dirty="0">
              <a:solidFill>
                <a:prstClr val="white"/>
              </a:solidFill>
            </a:endParaRPr>
          </a:p>
        </p:txBody>
      </p:sp>
      <p:sp>
        <p:nvSpPr>
          <p:cNvPr id="5" name="TextBox 4"/>
          <p:cNvSpPr txBox="1"/>
          <p:nvPr/>
        </p:nvSpPr>
        <p:spPr>
          <a:xfrm>
            <a:off x="2149658" y="3246146"/>
            <a:ext cx="446315" cy="369332"/>
          </a:xfrm>
          <a:prstGeom prst="rect">
            <a:avLst/>
          </a:prstGeom>
          <a:noFill/>
        </p:spPr>
        <p:txBody>
          <a:bodyPr wrap="square" rtlCol="0">
            <a:spAutoFit/>
          </a:bodyPr>
          <a:lstStyle/>
          <a:p>
            <a:pPr algn="ctr"/>
            <a:r>
              <a:rPr lang="en-US" sz="900" b="1" dirty="0">
                <a:solidFill>
                  <a:prstClr val="white"/>
                </a:solidFill>
              </a:rPr>
              <a:t>FFY 2007</a:t>
            </a:r>
            <a:r>
              <a:rPr lang="en-US" sz="900" b="1" dirty="0" smtClean="0">
                <a:solidFill>
                  <a:prstClr val="white"/>
                </a:solidFill>
              </a:rPr>
              <a:t> </a:t>
            </a:r>
            <a:endParaRPr lang="en-US" sz="900" b="1" dirty="0">
              <a:solidFill>
                <a:prstClr val="white"/>
              </a:solidFill>
            </a:endParaRPr>
          </a:p>
        </p:txBody>
      </p:sp>
      <p:sp>
        <p:nvSpPr>
          <p:cNvPr id="6" name="TextBox 5"/>
          <p:cNvSpPr txBox="1"/>
          <p:nvPr/>
        </p:nvSpPr>
        <p:spPr>
          <a:xfrm>
            <a:off x="3562692" y="3147582"/>
            <a:ext cx="595712" cy="507831"/>
          </a:xfrm>
          <a:prstGeom prst="rect">
            <a:avLst/>
          </a:prstGeom>
          <a:noFill/>
        </p:spPr>
        <p:txBody>
          <a:bodyPr wrap="square" rtlCol="0">
            <a:spAutoFit/>
          </a:bodyPr>
          <a:lstStyle/>
          <a:p>
            <a:pPr algn="ctr"/>
            <a:r>
              <a:rPr lang="en-US" sz="900" b="1" dirty="0" smtClean="0">
                <a:solidFill>
                  <a:prstClr val="white"/>
                </a:solidFill>
              </a:rPr>
              <a:t>July &amp; Sep. 2009</a:t>
            </a:r>
            <a:endParaRPr lang="en-US" sz="900" b="1" dirty="0">
              <a:solidFill>
                <a:prstClr val="white"/>
              </a:solidFill>
            </a:endParaRPr>
          </a:p>
        </p:txBody>
      </p:sp>
      <p:sp>
        <p:nvSpPr>
          <p:cNvPr id="7" name="TextBox 6"/>
          <p:cNvSpPr txBox="1"/>
          <p:nvPr/>
        </p:nvSpPr>
        <p:spPr>
          <a:xfrm>
            <a:off x="5222859" y="3243946"/>
            <a:ext cx="446315" cy="369332"/>
          </a:xfrm>
          <a:prstGeom prst="rect">
            <a:avLst/>
          </a:prstGeom>
          <a:noFill/>
        </p:spPr>
        <p:txBody>
          <a:bodyPr wrap="square" rtlCol="0">
            <a:spAutoFit/>
          </a:bodyPr>
          <a:lstStyle/>
          <a:p>
            <a:pPr algn="ctr"/>
            <a:r>
              <a:rPr lang="en-US" sz="900" b="1" dirty="0" smtClean="0">
                <a:solidFill>
                  <a:prstClr val="white"/>
                </a:solidFill>
              </a:rPr>
              <a:t>Nov. 2009</a:t>
            </a:r>
            <a:endParaRPr lang="en-US" sz="900" b="1" dirty="0">
              <a:solidFill>
                <a:prstClr val="white"/>
              </a:solidFill>
            </a:endParaRPr>
          </a:p>
        </p:txBody>
      </p:sp>
      <p:sp>
        <p:nvSpPr>
          <p:cNvPr id="8" name="TextBox 7"/>
          <p:cNvSpPr txBox="1"/>
          <p:nvPr/>
        </p:nvSpPr>
        <p:spPr>
          <a:xfrm>
            <a:off x="6644605" y="3221352"/>
            <a:ext cx="554909" cy="369332"/>
          </a:xfrm>
          <a:prstGeom prst="rect">
            <a:avLst/>
          </a:prstGeom>
          <a:noFill/>
        </p:spPr>
        <p:txBody>
          <a:bodyPr wrap="square" rtlCol="0">
            <a:spAutoFit/>
          </a:bodyPr>
          <a:lstStyle/>
          <a:p>
            <a:pPr algn="ctr"/>
            <a:r>
              <a:rPr lang="en-US" sz="900" b="1" dirty="0" smtClean="0">
                <a:solidFill>
                  <a:prstClr val="white"/>
                </a:solidFill>
              </a:rPr>
              <a:t>FFY</a:t>
            </a:r>
          </a:p>
          <a:p>
            <a:pPr algn="ctr"/>
            <a:r>
              <a:rPr lang="en-US" sz="900" b="1" dirty="0" smtClean="0">
                <a:solidFill>
                  <a:prstClr val="white"/>
                </a:solidFill>
              </a:rPr>
              <a:t>10~12</a:t>
            </a:r>
            <a:endParaRPr lang="en-US" sz="900" b="1" dirty="0">
              <a:solidFill>
                <a:prstClr val="white"/>
              </a:solidFill>
            </a:endParaRPr>
          </a:p>
        </p:txBody>
      </p:sp>
      <p:sp>
        <p:nvSpPr>
          <p:cNvPr id="10" name="TextBox 9"/>
          <p:cNvSpPr txBox="1"/>
          <p:nvPr/>
        </p:nvSpPr>
        <p:spPr>
          <a:xfrm>
            <a:off x="8016100" y="3273442"/>
            <a:ext cx="563328" cy="369332"/>
          </a:xfrm>
          <a:prstGeom prst="rect">
            <a:avLst/>
          </a:prstGeom>
          <a:noFill/>
        </p:spPr>
        <p:txBody>
          <a:bodyPr wrap="square" rtlCol="0">
            <a:spAutoFit/>
          </a:bodyPr>
          <a:lstStyle/>
          <a:p>
            <a:pPr algn="ctr"/>
            <a:r>
              <a:rPr lang="en-US" sz="900" b="1" dirty="0" smtClean="0">
                <a:solidFill>
                  <a:prstClr val="white"/>
                </a:solidFill>
              </a:rPr>
              <a:t>2017-2018</a:t>
            </a:r>
            <a:endParaRPr lang="en-US" sz="900" b="1" dirty="0">
              <a:solidFill>
                <a:prstClr val="white"/>
              </a:solidFill>
            </a:endParaRPr>
          </a:p>
        </p:txBody>
      </p:sp>
      <p:cxnSp>
        <p:nvCxnSpPr>
          <p:cNvPr id="11" name="Straight Connector 10"/>
          <p:cNvCxnSpPr/>
          <p:nvPr/>
        </p:nvCxnSpPr>
        <p:spPr>
          <a:xfrm>
            <a:off x="2369648" y="3709393"/>
            <a:ext cx="0" cy="363889"/>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113312" y="2761751"/>
            <a:ext cx="0" cy="34870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446017" y="3721430"/>
            <a:ext cx="2649" cy="3745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861626" y="2786544"/>
            <a:ext cx="0" cy="32725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922059" y="2837150"/>
            <a:ext cx="1326" cy="309852"/>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286" y="546021"/>
            <a:ext cx="5594034" cy="369332"/>
          </a:xfrm>
          <a:prstGeom prst="rect">
            <a:avLst/>
          </a:prstGeom>
          <a:noFill/>
        </p:spPr>
        <p:txBody>
          <a:bodyPr wrap="square" rtlCol="0">
            <a:spAutoFit/>
          </a:bodyPr>
          <a:lstStyle/>
          <a:p>
            <a:r>
              <a:rPr lang="en-US" b="1" dirty="0" smtClean="0">
                <a:solidFill>
                  <a:prstClr val="black"/>
                </a:solidFill>
              </a:rPr>
              <a:t>BACKGROUND</a:t>
            </a:r>
            <a:endParaRPr lang="en-US" dirty="0">
              <a:solidFill>
                <a:prstClr val="black"/>
              </a:solidFill>
            </a:endParaRPr>
          </a:p>
        </p:txBody>
      </p:sp>
      <p:cxnSp>
        <p:nvCxnSpPr>
          <p:cNvPr id="30" name="Straight Connector 29"/>
          <p:cNvCxnSpPr/>
          <p:nvPr/>
        </p:nvCxnSpPr>
        <p:spPr>
          <a:xfrm>
            <a:off x="8297764" y="3734069"/>
            <a:ext cx="0" cy="348703"/>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9649699" y="2798299"/>
            <a:ext cx="0" cy="348703"/>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368035" y="3243946"/>
            <a:ext cx="563328" cy="369332"/>
          </a:xfrm>
          <a:prstGeom prst="rect">
            <a:avLst/>
          </a:prstGeom>
          <a:noFill/>
        </p:spPr>
        <p:txBody>
          <a:bodyPr wrap="square" rtlCol="0">
            <a:spAutoFit/>
          </a:bodyPr>
          <a:lstStyle/>
          <a:p>
            <a:pPr algn="ctr"/>
            <a:r>
              <a:rPr lang="en-US" sz="900" b="1" dirty="0" smtClean="0">
                <a:solidFill>
                  <a:prstClr val="white"/>
                </a:solidFill>
              </a:rPr>
              <a:t>May</a:t>
            </a:r>
          </a:p>
          <a:p>
            <a:pPr algn="ctr"/>
            <a:r>
              <a:rPr lang="en-US" sz="900" b="1" dirty="0" smtClean="0">
                <a:solidFill>
                  <a:prstClr val="white"/>
                </a:solidFill>
              </a:rPr>
              <a:t>2018</a:t>
            </a:r>
            <a:endParaRPr lang="en-US" sz="900" b="1" dirty="0">
              <a:solidFill>
                <a:prstClr val="white"/>
              </a:solidFill>
            </a:endParaRPr>
          </a:p>
        </p:txBody>
      </p:sp>
    </p:spTree>
    <p:extLst>
      <p:ext uri="{BB962C8B-B14F-4D97-AF65-F5344CB8AC3E}">
        <p14:creationId xmlns:p14="http://schemas.microsoft.com/office/powerpoint/2010/main" val="1669436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789575-C713-471B-B29A-7661AE8AE26A}" type="slidenum">
              <a:rPr lang="en-US" smtClean="0">
                <a:solidFill>
                  <a:srgbClr val="4590B8"/>
                </a:solidFill>
              </a:rPr>
              <a:pPr/>
              <a:t>4</a:t>
            </a:fld>
            <a:endParaRPr lang="en-US" dirty="0">
              <a:solidFill>
                <a:srgbClr val="4590B8"/>
              </a:solidFill>
            </a:endParaRPr>
          </a:p>
        </p:txBody>
      </p:sp>
      <p:graphicFrame>
        <p:nvGraphicFramePr>
          <p:cNvPr id="3" name="Diagram 2"/>
          <p:cNvGraphicFramePr/>
          <p:nvPr>
            <p:extLst>
              <p:ext uri="{D42A27DB-BD31-4B8C-83A1-F6EECF244321}">
                <p14:modId xmlns:p14="http://schemas.microsoft.com/office/powerpoint/2010/main" val="875104930"/>
              </p:ext>
            </p:extLst>
          </p:nvPr>
        </p:nvGraphicFramePr>
        <p:xfrm>
          <a:off x="520995" y="719666"/>
          <a:ext cx="1089837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007251" y="3229254"/>
            <a:ext cx="595712" cy="369332"/>
          </a:xfrm>
          <a:prstGeom prst="rect">
            <a:avLst/>
          </a:prstGeom>
          <a:noFill/>
        </p:spPr>
        <p:txBody>
          <a:bodyPr wrap="square" rtlCol="0">
            <a:spAutoFit/>
          </a:bodyPr>
          <a:lstStyle/>
          <a:p>
            <a:pPr algn="ctr"/>
            <a:r>
              <a:rPr lang="en-US" sz="900" b="1" dirty="0" smtClean="0">
                <a:solidFill>
                  <a:prstClr val="white"/>
                </a:solidFill>
              </a:rPr>
              <a:t>June 2018</a:t>
            </a:r>
            <a:endParaRPr lang="en-US" sz="900" b="1" dirty="0">
              <a:solidFill>
                <a:prstClr val="white"/>
              </a:solidFill>
            </a:endParaRPr>
          </a:p>
        </p:txBody>
      </p:sp>
      <p:sp>
        <p:nvSpPr>
          <p:cNvPr id="7" name="TextBox 6"/>
          <p:cNvSpPr txBox="1"/>
          <p:nvPr/>
        </p:nvSpPr>
        <p:spPr>
          <a:xfrm>
            <a:off x="4331744" y="3215249"/>
            <a:ext cx="525898" cy="369332"/>
          </a:xfrm>
          <a:prstGeom prst="rect">
            <a:avLst/>
          </a:prstGeom>
          <a:noFill/>
        </p:spPr>
        <p:txBody>
          <a:bodyPr wrap="square" rtlCol="0">
            <a:spAutoFit/>
          </a:bodyPr>
          <a:lstStyle/>
          <a:p>
            <a:pPr algn="ctr"/>
            <a:r>
              <a:rPr lang="en-US" sz="900" b="1" dirty="0" smtClean="0">
                <a:solidFill>
                  <a:prstClr val="white"/>
                </a:solidFill>
              </a:rPr>
              <a:t>March 2019</a:t>
            </a:r>
            <a:endParaRPr lang="en-US" sz="900" b="1" dirty="0">
              <a:solidFill>
                <a:prstClr val="white"/>
              </a:solidFill>
            </a:endParaRPr>
          </a:p>
        </p:txBody>
      </p:sp>
      <p:sp>
        <p:nvSpPr>
          <p:cNvPr id="8" name="TextBox 7"/>
          <p:cNvSpPr txBox="1"/>
          <p:nvPr/>
        </p:nvSpPr>
        <p:spPr>
          <a:xfrm>
            <a:off x="5965086" y="3242375"/>
            <a:ext cx="554909" cy="369332"/>
          </a:xfrm>
          <a:prstGeom prst="rect">
            <a:avLst/>
          </a:prstGeom>
          <a:noFill/>
        </p:spPr>
        <p:txBody>
          <a:bodyPr wrap="square" rtlCol="0">
            <a:spAutoFit/>
          </a:bodyPr>
          <a:lstStyle/>
          <a:p>
            <a:pPr algn="ctr"/>
            <a:r>
              <a:rPr lang="en-US" sz="900" b="1" dirty="0" smtClean="0">
                <a:solidFill>
                  <a:prstClr val="white"/>
                </a:solidFill>
              </a:rPr>
              <a:t>May 2019</a:t>
            </a:r>
            <a:endParaRPr lang="en-US" sz="900" b="1" dirty="0">
              <a:solidFill>
                <a:prstClr val="white"/>
              </a:solidFill>
            </a:endParaRPr>
          </a:p>
        </p:txBody>
      </p:sp>
      <p:cxnSp>
        <p:nvCxnSpPr>
          <p:cNvPr id="11" name="Straight Connector 10"/>
          <p:cNvCxnSpPr/>
          <p:nvPr/>
        </p:nvCxnSpPr>
        <p:spPr>
          <a:xfrm>
            <a:off x="1305348" y="2783842"/>
            <a:ext cx="0" cy="363889"/>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239332" y="3715172"/>
            <a:ext cx="0" cy="32725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81596" y="2821452"/>
            <a:ext cx="1158" cy="284893"/>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95286" y="546021"/>
            <a:ext cx="5594034" cy="369332"/>
          </a:xfrm>
          <a:prstGeom prst="rect">
            <a:avLst/>
          </a:prstGeom>
          <a:noFill/>
        </p:spPr>
        <p:txBody>
          <a:bodyPr wrap="square" rtlCol="0">
            <a:spAutoFit/>
          </a:bodyPr>
          <a:lstStyle/>
          <a:p>
            <a:r>
              <a:rPr lang="en-US" b="1" dirty="0" smtClean="0">
                <a:solidFill>
                  <a:prstClr val="black"/>
                </a:solidFill>
              </a:rPr>
              <a:t>BACKGROUND</a:t>
            </a:r>
            <a:endParaRPr lang="en-US" dirty="0">
              <a:solidFill>
                <a:prstClr val="black"/>
              </a:solidFill>
            </a:endParaRPr>
          </a:p>
        </p:txBody>
      </p:sp>
      <p:sp>
        <p:nvSpPr>
          <p:cNvPr id="23" name="TextBox 22"/>
          <p:cNvSpPr txBox="1"/>
          <p:nvPr/>
        </p:nvSpPr>
        <p:spPr>
          <a:xfrm>
            <a:off x="7606756" y="3195415"/>
            <a:ext cx="563328" cy="369332"/>
          </a:xfrm>
          <a:prstGeom prst="rect">
            <a:avLst/>
          </a:prstGeom>
          <a:noFill/>
        </p:spPr>
        <p:txBody>
          <a:bodyPr wrap="square" rtlCol="0">
            <a:spAutoFit/>
          </a:bodyPr>
          <a:lstStyle/>
          <a:p>
            <a:pPr algn="ctr"/>
            <a:r>
              <a:rPr lang="en-US" sz="900" b="1" dirty="0" smtClean="0">
                <a:solidFill>
                  <a:prstClr val="white"/>
                </a:solidFill>
              </a:rPr>
              <a:t>July 2019</a:t>
            </a:r>
            <a:endParaRPr lang="en-US" sz="900" b="1" dirty="0">
              <a:solidFill>
                <a:prstClr val="white"/>
              </a:solidFill>
            </a:endParaRPr>
          </a:p>
        </p:txBody>
      </p:sp>
      <p:cxnSp>
        <p:nvCxnSpPr>
          <p:cNvPr id="25" name="Straight Connector 24"/>
          <p:cNvCxnSpPr/>
          <p:nvPr/>
        </p:nvCxnSpPr>
        <p:spPr>
          <a:xfrm>
            <a:off x="9542427" y="3717349"/>
            <a:ext cx="0" cy="305307"/>
          </a:xfrm>
          <a:prstGeom prst="line">
            <a:avLst/>
          </a:prstGeom>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2683372" y="3240345"/>
            <a:ext cx="563328" cy="369332"/>
          </a:xfrm>
          <a:prstGeom prst="rect">
            <a:avLst/>
          </a:prstGeom>
          <a:noFill/>
        </p:spPr>
        <p:txBody>
          <a:bodyPr wrap="square" rtlCol="0">
            <a:spAutoFit/>
          </a:bodyPr>
          <a:lstStyle/>
          <a:p>
            <a:pPr algn="ctr"/>
            <a:r>
              <a:rPr lang="en-US" sz="900" b="1" dirty="0" smtClean="0">
                <a:solidFill>
                  <a:prstClr val="white"/>
                </a:solidFill>
              </a:rPr>
              <a:t>Jan.</a:t>
            </a:r>
          </a:p>
          <a:p>
            <a:pPr algn="ctr"/>
            <a:r>
              <a:rPr lang="en-US" sz="900" b="1" dirty="0" smtClean="0">
                <a:solidFill>
                  <a:prstClr val="white"/>
                </a:solidFill>
              </a:rPr>
              <a:t>2019</a:t>
            </a:r>
            <a:endParaRPr lang="en-US" sz="900" b="1" dirty="0">
              <a:solidFill>
                <a:prstClr val="white"/>
              </a:solidFill>
            </a:endParaRPr>
          </a:p>
        </p:txBody>
      </p:sp>
      <p:cxnSp>
        <p:nvCxnSpPr>
          <p:cNvPr id="32" name="Straight Connector 31"/>
          <p:cNvCxnSpPr/>
          <p:nvPr/>
        </p:nvCxnSpPr>
        <p:spPr>
          <a:xfrm>
            <a:off x="4596827" y="2824743"/>
            <a:ext cx="0" cy="32725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955204" y="3716181"/>
            <a:ext cx="0" cy="32725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260763" y="3242375"/>
            <a:ext cx="563328" cy="369332"/>
          </a:xfrm>
          <a:prstGeom prst="rect">
            <a:avLst/>
          </a:prstGeom>
          <a:noFill/>
        </p:spPr>
        <p:txBody>
          <a:bodyPr wrap="square" rtlCol="0">
            <a:spAutoFit/>
          </a:bodyPr>
          <a:lstStyle/>
          <a:p>
            <a:pPr algn="ctr"/>
            <a:r>
              <a:rPr lang="en-US" sz="900" b="1" dirty="0" smtClean="0">
                <a:solidFill>
                  <a:prstClr val="white"/>
                </a:solidFill>
              </a:rPr>
              <a:t>Aug. 2019</a:t>
            </a:r>
            <a:endParaRPr lang="en-US" sz="900" b="1" dirty="0">
              <a:solidFill>
                <a:prstClr val="white"/>
              </a:solidFill>
            </a:endParaRPr>
          </a:p>
        </p:txBody>
      </p:sp>
    </p:spTree>
    <p:extLst>
      <p:ext uri="{BB962C8B-B14F-4D97-AF65-F5344CB8AC3E}">
        <p14:creationId xmlns:p14="http://schemas.microsoft.com/office/powerpoint/2010/main" val="220917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789575-C713-471B-B29A-7661AE8AE26A}" type="slidenum">
              <a:rPr lang="en-US" smtClean="0">
                <a:solidFill>
                  <a:srgbClr val="4590B8"/>
                </a:solidFill>
              </a:rPr>
              <a:pPr/>
              <a:t>5</a:t>
            </a:fld>
            <a:endParaRPr lang="en-US" dirty="0">
              <a:solidFill>
                <a:srgbClr val="4590B8"/>
              </a:solidFill>
            </a:endParaRPr>
          </a:p>
        </p:txBody>
      </p:sp>
      <p:sp>
        <p:nvSpPr>
          <p:cNvPr id="5" name="Title 4"/>
          <p:cNvSpPr>
            <a:spLocks noGrp="1"/>
          </p:cNvSpPr>
          <p:nvPr>
            <p:ph type="title"/>
          </p:nvPr>
        </p:nvSpPr>
        <p:spPr/>
        <p:txBody>
          <a:bodyPr/>
          <a:lstStyle/>
          <a:p>
            <a:r>
              <a:rPr lang="en-US" dirty="0" smtClean="0"/>
              <a:t>Change in specific conditions</a:t>
            </a:r>
            <a:endParaRPr lang="en-US" dirty="0"/>
          </a:p>
        </p:txBody>
      </p:sp>
      <p:sp>
        <p:nvSpPr>
          <p:cNvPr id="4" name="TextBox 3"/>
          <p:cNvSpPr txBox="1"/>
          <p:nvPr/>
        </p:nvSpPr>
        <p:spPr>
          <a:xfrm>
            <a:off x="4347852" y="2301882"/>
            <a:ext cx="3290721" cy="3505575"/>
          </a:xfrm>
          <a:prstGeom prst="rect">
            <a:avLst/>
          </a:prstGeom>
          <a:noFill/>
        </p:spPr>
        <p:txBody>
          <a:bodyPr wrap="square" rtlCol="0">
            <a:spAutoFit/>
          </a:bodyPr>
          <a:lstStyle/>
          <a:p>
            <a:pPr marL="0" lvl="1" defTabSz="457200">
              <a:lnSpc>
                <a:spcPct val="80000"/>
              </a:lnSpc>
              <a:spcBef>
                <a:spcPct val="20000"/>
              </a:spcBef>
              <a:spcAft>
                <a:spcPts val="600"/>
              </a:spcAft>
              <a:buClr>
                <a:srgbClr val="4590B8"/>
              </a:buClr>
              <a:buSzPct val="92000"/>
            </a:pPr>
            <a:r>
              <a:rPr lang="en-US" sz="2000" dirty="0">
                <a:solidFill>
                  <a:srgbClr val="4590B8"/>
                </a:solidFill>
              </a:rPr>
              <a:t>FFY 2018 Amended Specific Conditions: </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Requirement for a </a:t>
            </a:r>
            <a:r>
              <a:rPr lang="en-US" dirty="0" smtClean="0">
                <a:solidFill>
                  <a:srgbClr val="3D3D3D"/>
                </a:solidFill>
              </a:rPr>
              <a:t>TPFA</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smtClean="0">
                <a:solidFill>
                  <a:srgbClr val="3D3D3D"/>
                </a:solidFill>
              </a:rPr>
              <a:t>Responsibilities of GDOE and TPFA</a:t>
            </a:r>
            <a:endParaRPr lang="en-US" dirty="0">
              <a:solidFill>
                <a:srgbClr val="3D3D3D"/>
              </a:solidFill>
            </a:endParaRPr>
          </a:p>
          <a:p>
            <a:pPr marL="342900" lvl="2" indent="-342900" defTabSz="457200">
              <a:lnSpc>
                <a:spcPct val="80000"/>
              </a:lnSpc>
              <a:spcBef>
                <a:spcPct val="20000"/>
              </a:spcBef>
              <a:spcAft>
                <a:spcPts val="600"/>
              </a:spcAft>
              <a:buClr>
                <a:srgbClr val="4590B8"/>
              </a:buClr>
              <a:buSzPct val="92000"/>
              <a:buFont typeface="+mj-lt"/>
              <a:buAutoNum type="arabicPeriod"/>
            </a:pPr>
            <a:r>
              <a:rPr lang="en-US" b="1" u="sng" dirty="0" smtClean="0">
                <a:solidFill>
                  <a:srgbClr val="FF0000"/>
                </a:solidFill>
              </a:rPr>
              <a:t>REP</a:t>
            </a:r>
            <a:endParaRPr lang="en-US" b="1" u="sng" dirty="0">
              <a:solidFill>
                <a:srgbClr val="FF0000"/>
              </a:solidFill>
            </a:endParaRP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Single Audits</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Prompt Access</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Program-Specific Conditions</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Compliance with Program Requirements</a:t>
            </a:r>
          </a:p>
        </p:txBody>
      </p:sp>
      <p:sp>
        <p:nvSpPr>
          <p:cNvPr id="10" name="TextBox 9"/>
          <p:cNvSpPr txBox="1"/>
          <p:nvPr/>
        </p:nvSpPr>
        <p:spPr>
          <a:xfrm>
            <a:off x="8131843" y="2073274"/>
            <a:ext cx="3461635" cy="3727174"/>
          </a:xfrm>
          <a:prstGeom prst="rect">
            <a:avLst/>
          </a:prstGeom>
          <a:noFill/>
          <a:ln w="3175">
            <a:solidFill>
              <a:schemeClr val="tx1"/>
            </a:solidFill>
          </a:ln>
        </p:spPr>
        <p:txBody>
          <a:bodyPr wrap="square" rtlCol="0">
            <a:spAutoFit/>
          </a:bodyPr>
          <a:lstStyle/>
          <a:p>
            <a:pPr marL="0" lvl="1" defTabSz="457200">
              <a:lnSpc>
                <a:spcPct val="80000"/>
              </a:lnSpc>
              <a:spcBef>
                <a:spcPct val="20000"/>
              </a:spcBef>
              <a:spcAft>
                <a:spcPts val="600"/>
              </a:spcAft>
              <a:buClr>
                <a:srgbClr val="4590B8"/>
              </a:buClr>
              <a:buSzPct val="92000"/>
            </a:pPr>
            <a:r>
              <a:rPr lang="en-US" sz="2000" dirty="0">
                <a:solidFill>
                  <a:srgbClr val="4590B8"/>
                </a:solidFill>
              </a:rPr>
              <a:t>(Corrected) FFY 2018 Amended Specific Conditions: </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Requirement for a </a:t>
            </a:r>
            <a:r>
              <a:rPr lang="en-US" dirty="0" smtClean="0">
                <a:solidFill>
                  <a:srgbClr val="3D3D3D"/>
                </a:solidFill>
              </a:rPr>
              <a:t>TPFA</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smtClean="0">
                <a:solidFill>
                  <a:srgbClr val="3D3D3D"/>
                </a:solidFill>
              </a:rPr>
              <a:t>Responsibilities of GDOE and TPFA</a:t>
            </a:r>
            <a:endParaRPr lang="en-US" dirty="0">
              <a:solidFill>
                <a:srgbClr val="3D3D3D"/>
              </a:solidFill>
            </a:endParaRP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smtClean="0">
                <a:solidFill>
                  <a:srgbClr val="3D3D3D"/>
                </a:solidFill>
              </a:rPr>
              <a:t>REP</a:t>
            </a:r>
            <a:endParaRPr lang="en-US" dirty="0">
              <a:solidFill>
                <a:srgbClr val="3D3D3D"/>
              </a:solidFill>
            </a:endParaRP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Single </a:t>
            </a:r>
            <a:r>
              <a:rPr lang="en-US" dirty="0" smtClean="0">
                <a:solidFill>
                  <a:srgbClr val="3D3D3D"/>
                </a:solidFill>
              </a:rPr>
              <a:t>Audits</a:t>
            </a:r>
          </a:p>
          <a:p>
            <a:pPr marL="342900" lvl="2" indent="-342900" defTabSz="457200">
              <a:lnSpc>
                <a:spcPct val="80000"/>
              </a:lnSpc>
              <a:spcBef>
                <a:spcPct val="20000"/>
              </a:spcBef>
              <a:spcAft>
                <a:spcPts val="600"/>
              </a:spcAft>
              <a:buClr>
                <a:srgbClr val="4590B8"/>
              </a:buClr>
              <a:buSzPct val="92000"/>
              <a:buFont typeface="+mj-lt"/>
              <a:buAutoNum type="arabicPeriod"/>
            </a:pPr>
            <a:r>
              <a:rPr lang="en-US" b="1" strike="sngStrike" dirty="0">
                <a:solidFill>
                  <a:srgbClr val="FF0000"/>
                </a:solidFill>
              </a:rPr>
              <a:t>Prompt Access</a:t>
            </a:r>
          </a:p>
          <a:p>
            <a:pPr marL="342900" lvl="2" indent="-342900" defTabSz="457200">
              <a:lnSpc>
                <a:spcPct val="80000"/>
              </a:lnSpc>
              <a:spcBef>
                <a:spcPct val="20000"/>
              </a:spcBef>
              <a:spcAft>
                <a:spcPts val="600"/>
              </a:spcAft>
              <a:buClr>
                <a:srgbClr val="4590B8"/>
              </a:buClr>
              <a:buSzPct val="92000"/>
              <a:buFont typeface="+mj-lt"/>
              <a:buAutoNum type="arabicPeriod"/>
            </a:pPr>
            <a:r>
              <a:rPr lang="en-US" b="1" strike="sngStrike" dirty="0">
                <a:solidFill>
                  <a:srgbClr val="FF0000"/>
                </a:solidFill>
              </a:rPr>
              <a:t>Program-Specific Conditions</a:t>
            </a:r>
          </a:p>
          <a:p>
            <a:pPr marL="342900" lvl="2" indent="-342900" defTabSz="457200">
              <a:lnSpc>
                <a:spcPct val="80000"/>
              </a:lnSpc>
              <a:spcBef>
                <a:spcPct val="20000"/>
              </a:spcBef>
              <a:spcAft>
                <a:spcPts val="600"/>
              </a:spcAft>
              <a:buClr>
                <a:srgbClr val="4590B8"/>
              </a:buClr>
              <a:buSzPct val="92000"/>
              <a:buFont typeface="+mj-lt"/>
              <a:buAutoNum type="arabicPeriod"/>
            </a:pPr>
            <a:r>
              <a:rPr lang="en-US" b="1" strike="sngStrike" dirty="0">
                <a:solidFill>
                  <a:srgbClr val="FF0000"/>
                </a:solidFill>
              </a:rPr>
              <a:t>Compliance with Program </a:t>
            </a:r>
            <a:r>
              <a:rPr lang="en-US" b="1" strike="sngStrike" dirty="0" smtClean="0">
                <a:solidFill>
                  <a:srgbClr val="FF0000"/>
                </a:solidFill>
              </a:rPr>
              <a:t>Requirements</a:t>
            </a:r>
            <a:endParaRPr lang="en-US" b="1" strike="sngStrike" dirty="0">
              <a:solidFill>
                <a:srgbClr val="FF0000"/>
              </a:solidFill>
            </a:endParaRPr>
          </a:p>
        </p:txBody>
      </p:sp>
      <p:sp>
        <p:nvSpPr>
          <p:cNvPr id="11" name="TextBox 10"/>
          <p:cNvSpPr txBox="1"/>
          <p:nvPr/>
        </p:nvSpPr>
        <p:spPr>
          <a:xfrm>
            <a:off x="563862" y="2301882"/>
            <a:ext cx="3290721" cy="3505575"/>
          </a:xfrm>
          <a:prstGeom prst="rect">
            <a:avLst/>
          </a:prstGeom>
          <a:noFill/>
        </p:spPr>
        <p:txBody>
          <a:bodyPr wrap="square" rtlCol="0">
            <a:spAutoFit/>
          </a:bodyPr>
          <a:lstStyle/>
          <a:p>
            <a:pPr marL="0" lvl="1" defTabSz="457200">
              <a:lnSpc>
                <a:spcPct val="80000"/>
              </a:lnSpc>
              <a:spcBef>
                <a:spcPct val="20000"/>
              </a:spcBef>
              <a:spcAft>
                <a:spcPts val="600"/>
              </a:spcAft>
              <a:buClr>
                <a:srgbClr val="4590B8"/>
              </a:buClr>
              <a:buSzPct val="92000"/>
            </a:pPr>
            <a:r>
              <a:rPr lang="en-US" sz="2000" dirty="0">
                <a:solidFill>
                  <a:srgbClr val="4590B8"/>
                </a:solidFill>
              </a:rPr>
              <a:t>FFY 2012-2018 Specific Conditions: </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Requirement for </a:t>
            </a:r>
            <a:r>
              <a:rPr lang="en-US" dirty="0" smtClean="0">
                <a:solidFill>
                  <a:srgbClr val="3D3D3D"/>
                </a:solidFill>
              </a:rPr>
              <a:t>a TPFA</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smtClean="0">
                <a:solidFill>
                  <a:srgbClr val="3D3D3D"/>
                </a:solidFill>
              </a:rPr>
              <a:t>Responsibilities of GDOE and TPFA</a:t>
            </a:r>
            <a:endParaRPr lang="en-US" dirty="0">
              <a:solidFill>
                <a:srgbClr val="3D3D3D"/>
              </a:solidFill>
            </a:endParaRPr>
          </a:p>
          <a:p>
            <a:pPr marL="342900" lvl="2" indent="-342900" defTabSz="457200">
              <a:lnSpc>
                <a:spcPct val="80000"/>
              </a:lnSpc>
              <a:spcBef>
                <a:spcPct val="20000"/>
              </a:spcBef>
              <a:spcAft>
                <a:spcPts val="600"/>
              </a:spcAft>
              <a:buClr>
                <a:srgbClr val="4590B8"/>
              </a:buClr>
              <a:buSzPct val="92000"/>
              <a:buFont typeface="+mj-lt"/>
              <a:buAutoNum type="arabicPeriod"/>
            </a:pPr>
            <a:r>
              <a:rPr lang="en-US" b="1" u="sng" dirty="0" smtClean="0">
                <a:solidFill>
                  <a:srgbClr val="FF0000"/>
                </a:solidFill>
              </a:rPr>
              <a:t>CCAP</a:t>
            </a:r>
            <a:endParaRPr lang="en-US" b="1" u="sng" dirty="0">
              <a:solidFill>
                <a:srgbClr val="FF0000"/>
              </a:solidFill>
            </a:endParaRP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Single Audits</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Prompt Access</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Program-Specific Conditions</a:t>
            </a:r>
          </a:p>
          <a:p>
            <a:pPr marL="342900" lvl="2" indent="-342900" defTabSz="457200">
              <a:lnSpc>
                <a:spcPct val="80000"/>
              </a:lnSpc>
              <a:spcBef>
                <a:spcPct val="20000"/>
              </a:spcBef>
              <a:spcAft>
                <a:spcPts val="600"/>
              </a:spcAft>
              <a:buClr>
                <a:srgbClr val="4590B8"/>
              </a:buClr>
              <a:buSzPct val="92000"/>
              <a:buFont typeface="+mj-lt"/>
              <a:buAutoNum type="arabicPeriod"/>
            </a:pPr>
            <a:r>
              <a:rPr lang="en-US" dirty="0">
                <a:solidFill>
                  <a:srgbClr val="3D3D3D"/>
                </a:solidFill>
              </a:rPr>
              <a:t>Compliance with Program Requirements</a:t>
            </a:r>
          </a:p>
        </p:txBody>
      </p:sp>
      <p:cxnSp>
        <p:nvCxnSpPr>
          <p:cNvPr id="6" name="Straight Arrow Connector 5"/>
          <p:cNvCxnSpPr/>
          <p:nvPr/>
        </p:nvCxnSpPr>
        <p:spPr>
          <a:xfrm>
            <a:off x="2177720" y="3997021"/>
            <a:ext cx="163629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501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 Purpose </a:t>
            </a:r>
            <a:endParaRPr lang="en-US" dirty="0"/>
          </a:p>
        </p:txBody>
      </p:sp>
      <p:sp>
        <p:nvSpPr>
          <p:cNvPr id="3" name="Content Placeholder 2"/>
          <p:cNvSpPr>
            <a:spLocks noGrp="1"/>
          </p:cNvSpPr>
          <p:nvPr>
            <p:ph idx="1"/>
          </p:nvPr>
        </p:nvSpPr>
        <p:spPr>
          <a:xfrm>
            <a:off x="581192" y="1997932"/>
            <a:ext cx="11029615" cy="4323329"/>
          </a:xfrm>
        </p:spPr>
        <p:txBody>
          <a:bodyPr>
            <a:normAutofit/>
          </a:bodyPr>
          <a:lstStyle/>
          <a:p>
            <a:r>
              <a:rPr lang="en-US" sz="2000" dirty="0"/>
              <a:t>The Reconsideration Evaluation Plan (REP) </a:t>
            </a:r>
            <a:r>
              <a:rPr lang="en-US" sz="2000" dirty="0" smtClean="0"/>
              <a:t>is </a:t>
            </a:r>
            <a:r>
              <a:rPr lang="en-US" sz="2000" dirty="0"/>
              <a:t>designed to: </a:t>
            </a:r>
            <a:endParaRPr lang="en-US" sz="2000" dirty="0" smtClean="0"/>
          </a:p>
          <a:p>
            <a:pPr lvl="1"/>
            <a:r>
              <a:rPr lang="en-US" sz="1800" dirty="0" smtClean="0"/>
              <a:t>Provide </a:t>
            </a:r>
            <a:r>
              <a:rPr lang="en-US" sz="1800" dirty="0"/>
              <a:t>clear guidance to GDOE on actions that it must take and complete during the reconsideration process; </a:t>
            </a:r>
            <a:endParaRPr lang="en-US" sz="1800" dirty="0" smtClean="0"/>
          </a:p>
          <a:p>
            <a:pPr lvl="1"/>
            <a:r>
              <a:rPr lang="en-US" sz="1800" dirty="0" smtClean="0"/>
              <a:t>Inform ED the </a:t>
            </a:r>
            <a:r>
              <a:rPr lang="en-US" sz="1800" dirty="0"/>
              <a:t>extent to which </a:t>
            </a:r>
            <a:r>
              <a:rPr lang="en-US" sz="1800" dirty="0" smtClean="0"/>
              <a:t>specific conditions </a:t>
            </a:r>
            <a:r>
              <a:rPr lang="en-US" sz="1800" dirty="0"/>
              <a:t>may be removed and the extent to which financial management responsibilities may be returned incrementally (or otherwise) to GDOE; and </a:t>
            </a:r>
            <a:endParaRPr lang="en-US" sz="1800" dirty="0" smtClean="0"/>
          </a:p>
          <a:p>
            <a:pPr lvl="1"/>
            <a:r>
              <a:rPr lang="en-US" sz="1800" dirty="0" smtClean="0"/>
              <a:t>Inform ED whether GDOE </a:t>
            </a:r>
            <a:r>
              <a:rPr lang="en-US" sz="1800" dirty="0"/>
              <a:t>has taken all necessary actions to render it capable of performing the financial management responsibilities currently performed by the </a:t>
            </a:r>
            <a:r>
              <a:rPr lang="en-US" sz="1800" dirty="0" smtClean="0"/>
              <a:t>TPFA, resulting </a:t>
            </a:r>
            <a:r>
              <a:rPr lang="en-US" sz="1800" dirty="0"/>
              <a:t>in the removal of the requirement for the TPFA</a:t>
            </a:r>
            <a:r>
              <a:rPr lang="en-US" sz="1800" dirty="0" smtClean="0"/>
              <a:t>.</a:t>
            </a:r>
          </a:p>
          <a:p>
            <a:r>
              <a:rPr lang="en-US" sz="2000" dirty="0"/>
              <a:t>The REP was based on ED’s specific conditions, the 2005 Office of Inspector </a:t>
            </a:r>
            <a:r>
              <a:rPr lang="en-US" sz="2000" dirty="0" smtClean="0"/>
              <a:t>General audit </a:t>
            </a:r>
            <a:r>
              <a:rPr lang="en-US" sz="2000" dirty="0"/>
              <a:t>report, and the ED’s review and assessment of the status of the GDOE CCAP quarterly reports, which include pending CCAP actions</a:t>
            </a:r>
            <a:r>
              <a:rPr lang="en-US" sz="2000" dirty="0" smtClean="0"/>
              <a:t>.</a:t>
            </a:r>
            <a:endParaRPr lang="en-US" sz="2000" dirty="0"/>
          </a:p>
        </p:txBody>
      </p:sp>
      <p:sp>
        <p:nvSpPr>
          <p:cNvPr id="5" name="Slide Number Placeholder 4"/>
          <p:cNvSpPr>
            <a:spLocks noGrp="1"/>
          </p:cNvSpPr>
          <p:nvPr>
            <p:ph type="sldNum" sz="quarter" idx="12"/>
          </p:nvPr>
        </p:nvSpPr>
        <p:spPr/>
        <p:txBody>
          <a:bodyPr/>
          <a:lstStyle/>
          <a:p>
            <a:fld id="{27789575-C713-471B-B29A-7661AE8AE26A}" type="slidenum">
              <a:rPr lang="en-US" smtClean="0"/>
              <a:t>6</a:t>
            </a:fld>
            <a:endParaRPr lang="en-US" dirty="0"/>
          </a:p>
        </p:txBody>
      </p:sp>
    </p:spTree>
    <p:extLst>
      <p:ext uri="{BB962C8B-B14F-4D97-AF65-F5344CB8AC3E}">
        <p14:creationId xmlns:p14="http://schemas.microsoft.com/office/powerpoint/2010/main" val="1383973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 process</a:t>
            </a:r>
            <a:endParaRPr lang="en-US" dirty="0"/>
          </a:p>
        </p:txBody>
      </p:sp>
      <p:sp>
        <p:nvSpPr>
          <p:cNvPr id="4" name="Slide Number Placeholder 3"/>
          <p:cNvSpPr>
            <a:spLocks noGrp="1"/>
          </p:cNvSpPr>
          <p:nvPr>
            <p:ph type="sldNum" sz="quarter" idx="12"/>
          </p:nvPr>
        </p:nvSpPr>
        <p:spPr/>
        <p:txBody>
          <a:bodyPr/>
          <a:lstStyle/>
          <a:p>
            <a:fld id="{27789575-C713-471B-B29A-7661AE8AE26A}" type="slidenum">
              <a:rPr lang="en-US" smtClean="0"/>
              <a:t>7</a:t>
            </a:fld>
            <a:endParaRPr lang="en-US" dirty="0"/>
          </a:p>
        </p:txBody>
      </p:sp>
      <p:sp>
        <p:nvSpPr>
          <p:cNvPr id="5" name="TextBox 4"/>
          <p:cNvSpPr txBox="1"/>
          <p:nvPr/>
        </p:nvSpPr>
        <p:spPr>
          <a:xfrm>
            <a:off x="503956" y="1961080"/>
            <a:ext cx="11184088" cy="2092881"/>
          </a:xfrm>
          <a:prstGeom prst="rect">
            <a:avLst/>
          </a:prstGeom>
          <a:noFill/>
        </p:spPr>
        <p:txBody>
          <a:bodyPr wrap="square" rtlCol="0">
            <a:spAutoFit/>
          </a:bodyPr>
          <a:lstStyle/>
          <a:p>
            <a:pPr marL="306000" indent="-306000" defTabSz="457200">
              <a:lnSpc>
                <a:spcPct val="80000"/>
              </a:lnSpc>
              <a:spcBef>
                <a:spcPct val="20000"/>
              </a:spcBef>
              <a:spcAft>
                <a:spcPts val="600"/>
              </a:spcAft>
              <a:buClr>
                <a:schemeClr val="accent2"/>
              </a:buClr>
              <a:buSzPct val="92000"/>
              <a:buFont typeface="Wingdings 2" panose="05020102010507070707" pitchFamily="18" charset="2"/>
              <a:buChar char=""/>
            </a:pPr>
            <a:r>
              <a:rPr lang="en-US" sz="2000" dirty="0">
                <a:solidFill>
                  <a:schemeClr val="tx2"/>
                </a:solidFill>
              </a:rPr>
              <a:t>The reconsideration process involves evaluating GDOE’s progress on meeting the requirements in ED’s FFY 2018 Specific Conditions; and takes into account GDOE’s CCAP quarterly report. </a:t>
            </a:r>
          </a:p>
          <a:p>
            <a:pPr marL="306000" indent="-306000" defTabSz="457200">
              <a:lnSpc>
                <a:spcPct val="80000"/>
              </a:lnSpc>
              <a:spcBef>
                <a:spcPct val="20000"/>
              </a:spcBef>
              <a:spcAft>
                <a:spcPts val="600"/>
              </a:spcAft>
              <a:buClr>
                <a:schemeClr val="accent2"/>
              </a:buClr>
              <a:buSzPct val="92000"/>
              <a:buFont typeface="Wingdings 2" panose="05020102010507070707" pitchFamily="18" charset="2"/>
              <a:buChar char=""/>
            </a:pPr>
            <a:r>
              <a:rPr lang="en-US" sz="2000" dirty="0">
                <a:solidFill>
                  <a:schemeClr val="tx2"/>
                </a:solidFill>
              </a:rPr>
              <a:t>ED will conduct its review of the documentation (virtual and on-site) for sufficiency and, in particular instances, will conduct multiple on-site reviews throughout FFY 2019 to complete the evaluation process.</a:t>
            </a:r>
          </a:p>
          <a:p>
            <a:pPr marL="306000" indent="-306000" defTabSz="457200">
              <a:lnSpc>
                <a:spcPct val="80000"/>
              </a:lnSpc>
              <a:spcBef>
                <a:spcPct val="20000"/>
              </a:spcBef>
              <a:spcAft>
                <a:spcPts val="600"/>
              </a:spcAft>
              <a:buClr>
                <a:schemeClr val="accent2"/>
              </a:buClr>
              <a:buSzPct val="92000"/>
              <a:buFont typeface="Wingdings 2" panose="05020102010507070707" pitchFamily="18" charset="2"/>
              <a:buChar char=""/>
            </a:pPr>
            <a:r>
              <a:rPr lang="en-US" sz="2000" u="sng" dirty="0">
                <a:solidFill>
                  <a:schemeClr val="tx2"/>
                </a:solidFill>
              </a:rPr>
              <a:t>Successful completion of tasks in the REP, will dictate ED’s preparation to </a:t>
            </a:r>
            <a:r>
              <a:rPr lang="en-US" sz="2000" b="1" u="sng" dirty="0">
                <a:solidFill>
                  <a:schemeClr val="tx2"/>
                </a:solidFill>
              </a:rPr>
              <a:t>modify or remove </a:t>
            </a:r>
            <a:r>
              <a:rPr lang="en-US" sz="2000" u="sng" dirty="0">
                <a:solidFill>
                  <a:schemeClr val="tx2"/>
                </a:solidFill>
              </a:rPr>
              <a:t>specific conditions, to include the TPFA oversight when appropriate. </a:t>
            </a:r>
          </a:p>
        </p:txBody>
      </p:sp>
      <p:sp>
        <p:nvSpPr>
          <p:cNvPr id="8" name="TextBox 7"/>
          <p:cNvSpPr txBox="1"/>
          <p:nvPr/>
        </p:nvSpPr>
        <p:spPr>
          <a:xfrm>
            <a:off x="1479843" y="4213181"/>
            <a:ext cx="3585450" cy="1877437"/>
          </a:xfrm>
          <a:prstGeom prst="rect">
            <a:avLst/>
          </a:prstGeom>
          <a:noFill/>
        </p:spPr>
        <p:txBody>
          <a:bodyPr wrap="square" rtlCol="0">
            <a:spAutoFit/>
          </a:bodyPr>
          <a:lstStyle/>
          <a:p>
            <a:pPr marL="0" lvl="1" defTabSz="457200">
              <a:lnSpc>
                <a:spcPct val="80000"/>
              </a:lnSpc>
              <a:spcBef>
                <a:spcPct val="20000"/>
              </a:spcBef>
              <a:spcAft>
                <a:spcPts val="600"/>
              </a:spcAft>
              <a:buClr>
                <a:schemeClr val="accent2"/>
              </a:buClr>
              <a:buSzPct val="92000"/>
            </a:pPr>
            <a:r>
              <a:rPr lang="en-US" dirty="0">
                <a:solidFill>
                  <a:schemeClr val="accent2"/>
                </a:solidFill>
              </a:rPr>
              <a:t>(Corrected) Amended FFY 2018 Specific Conditions: </a:t>
            </a:r>
          </a:p>
          <a:p>
            <a:pPr marL="342900" lvl="2" indent="-342900" defTabSz="457200">
              <a:lnSpc>
                <a:spcPct val="80000"/>
              </a:lnSpc>
              <a:spcBef>
                <a:spcPct val="20000"/>
              </a:spcBef>
              <a:spcAft>
                <a:spcPts val="600"/>
              </a:spcAft>
              <a:buClr>
                <a:srgbClr val="4590B8"/>
              </a:buClr>
              <a:buSzPct val="92000"/>
              <a:buFont typeface="+mj-lt"/>
              <a:buAutoNum type="arabicPeriod"/>
            </a:pPr>
            <a:r>
              <a:rPr lang="en-US" sz="1600" dirty="0">
                <a:solidFill>
                  <a:srgbClr val="3D3D3D"/>
                </a:solidFill>
              </a:rPr>
              <a:t>Requirement for a TPFA</a:t>
            </a:r>
          </a:p>
          <a:p>
            <a:pPr marL="342900" lvl="2" indent="-342900" defTabSz="457200">
              <a:lnSpc>
                <a:spcPct val="80000"/>
              </a:lnSpc>
              <a:spcBef>
                <a:spcPct val="20000"/>
              </a:spcBef>
              <a:spcAft>
                <a:spcPts val="600"/>
              </a:spcAft>
              <a:buClr>
                <a:srgbClr val="4590B8"/>
              </a:buClr>
              <a:buSzPct val="92000"/>
              <a:buFont typeface="+mj-lt"/>
              <a:buAutoNum type="arabicPeriod"/>
            </a:pPr>
            <a:r>
              <a:rPr lang="en-US" sz="1600" dirty="0">
                <a:solidFill>
                  <a:srgbClr val="3D3D3D"/>
                </a:solidFill>
              </a:rPr>
              <a:t>Responsibilities of GDOE and TPFA</a:t>
            </a:r>
          </a:p>
          <a:p>
            <a:pPr marL="342900" lvl="2" indent="-342900" defTabSz="457200">
              <a:lnSpc>
                <a:spcPct val="80000"/>
              </a:lnSpc>
              <a:spcBef>
                <a:spcPct val="20000"/>
              </a:spcBef>
              <a:spcAft>
                <a:spcPts val="600"/>
              </a:spcAft>
              <a:buClr>
                <a:srgbClr val="4590B8"/>
              </a:buClr>
              <a:buSzPct val="92000"/>
              <a:buFont typeface="+mj-lt"/>
              <a:buAutoNum type="arabicPeriod"/>
            </a:pPr>
            <a:r>
              <a:rPr lang="en-US" sz="1600" dirty="0">
                <a:solidFill>
                  <a:srgbClr val="3D3D3D"/>
                </a:solidFill>
              </a:rPr>
              <a:t>REP</a:t>
            </a:r>
          </a:p>
          <a:p>
            <a:pPr marL="342900" lvl="2" indent="-342900" defTabSz="457200">
              <a:lnSpc>
                <a:spcPct val="80000"/>
              </a:lnSpc>
              <a:spcBef>
                <a:spcPct val="20000"/>
              </a:spcBef>
              <a:spcAft>
                <a:spcPts val="600"/>
              </a:spcAft>
              <a:buClr>
                <a:srgbClr val="4590B8"/>
              </a:buClr>
              <a:buSzPct val="92000"/>
              <a:buFont typeface="+mj-lt"/>
              <a:buAutoNum type="arabicPeriod"/>
            </a:pPr>
            <a:r>
              <a:rPr lang="en-US" sz="1600" dirty="0">
                <a:solidFill>
                  <a:srgbClr val="3D3D3D"/>
                </a:solidFill>
              </a:rPr>
              <a:t>Single Audits</a:t>
            </a:r>
          </a:p>
        </p:txBody>
      </p:sp>
      <p:sp>
        <p:nvSpPr>
          <p:cNvPr id="9" name="TextBox 8"/>
          <p:cNvSpPr txBox="1"/>
          <p:nvPr/>
        </p:nvSpPr>
        <p:spPr>
          <a:xfrm>
            <a:off x="6716542" y="4189117"/>
            <a:ext cx="4500958" cy="2126736"/>
          </a:xfrm>
          <a:prstGeom prst="rect">
            <a:avLst/>
          </a:prstGeom>
          <a:noFill/>
        </p:spPr>
        <p:txBody>
          <a:bodyPr wrap="square" rtlCol="0">
            <a:spAutoFit/>
          </a:bodyPr>
          <a:lstStyle/>
          <a:p>
            <a:pPr marL="0" lvl="1" defTabSz="457200">
              <a:lnSpc>
                <a:spcPct val="80000"/>
              </a:lnSpc>
              <a:spcBef>
                <a:spcPct val="20000"/>
              </a:spcBef>
              <a:spcAft>
                <a:spcPts val="600"/>
              </a:spcAft>
              <a:buClr>
                <a:schemeClr val="accent2"/>
              </a:buClr>
              <a:buSzPct val="92000"/>
            </a:pPr>
            <a:r>
              <a:rPr lang="en-US" dirty="0">
                <a:solidFill>
                  <a:schemeClr val="accent2"/>
                </a:solidFill>
              </a:rPr>
              <a:t>REP: </a:t>
            </a:r>
          </a:p>
          <a:p>
            <a:pPr marL="342900" lvl="2" indent="-342900" defTabSz="457200">
              <a:lnSpc>
                <a:spcPct val="80000"/>
              </a:lnSpc>
              <a:spcBef>
                <a:spcPct val="20000"/>
              </a:spcBef>
              <a:spcAft>
                <a:spcPts val="600"/>
              </a:spcAft>
              <a:buClr>
                <a:schemeClr val="accent2"/>
              </a:buClr>
              <a:buSzPct val="92000"/>
              <a:buFont typeface="+mj-lt"/>
              <a:buAutoNum type="arabicPeriod"/>
            </a:pPr>
            <a:r>
              <a:rPr lang="en-US" sz="1600" dirty="0" smtClean="0">
                <a:solidFill>
                  <a:schemeClr val="tx2"/>
                </a:solidFill>
              </a:rPr>
              <a:t>Employee Time Tracking (ETT)</a:t>
            </a:r>
          </a:p>
          <a:p>
            <a:pPr marL="342900" lvl="2" indent="-342900" defTabSz="457200">
              <a:lnSpc>
                <a:spcPct val="80000"/>
              </a:lnSpc>
              <a:spcBef>
                <a:spcPct val="20000"/>
              </a:spcBef>
              <a:spcAft>
                <a:spcPts val="600"/>
              </a:spcAft>
              <a:buClr>
                <a:schemeClr val="accent2"/>
              </a:buClr>
              <a:buSzPct val="92000"/>
              <a:buFont typeface="+mj-lt"/>
              <a:buAutoNum type="arabicPeriod"/>
            </a:pPr>
            <a:r>
              <a:rPr lang="en-US" sz="1600" dirty="0" smtClean="0">
                <a:solidFill>
                  <a:schemeClr val="tx2"/>
                </a:solidFill>
              </a:rPr>
              <a:t>Financial Management Information System (FMIS)</a:t>
            </a:r>
          </a:p>
          <a:p>
            <a:pPr marL="342900" lvl="2" indent="-342900" defTabSz="457200">
              <a:lnSpc>
                <a:spcPct val="80000"/>
              </a:lnSpc>
              <a:spcBef>
                <a:spcPct val="20000"/>
              </a:spcBef>
              <a:spcAft>
                <a:spcPts val="600"/>
              </a:spcAft>
              <a:buClr>
                <a:schemeClr val="accent2"/>
              </a:buClr>
              <a:buSzPct val="92000"/>
              <a:buFont typeface="+mj-lt"/>
              <a:buAutoNum type="arabicPeriod"/>
            </a:pPr>
            <a:r>
              <a:rPr lang="en-US" sz="1600" dirty="0" smtClean="0">
                <a:solidFill>
                  <a:schemeClr val="tx2"/>
                </a:solidFill>
              </a:rPr>
              <a:t>Internal Controls (IC)</a:t>
            </a:r>
          </a:p>
          <a:p>
            <a:pPr marL="342900" lvl="2" indent="-342900" defTabSz="457200">
              <a:lnSpc>
                <a:spcPct val="80000"/>
              </a:lnSpc>
              <a:spcBef>
                <a:spcPct val="20000"/>
              </a:spcBef>
              <a:spcAft>
                <a:spcPts val="600"/>
              </a:spcAft>
              <a:buClr>
                <a:schemeClr val="accent2"/>
              </a:buClr>
              <a:buSzPct val="92000"/>
              <a:buFont typeface="+mj-lt"/>
              <a:buAutoNum type="arabicPeriod"/>
            </a:pPr>
            <a:r>
              <a:rPr lang="en-US" sz="1600" dirty="0" smtClean="0">
                <a:solidFill>
                  <a:schemeClr val="tx2"/>
                </a:solidFill>
              </a:rPr>
              <a:t>Procurement (P)</a:t>
            </a:r>
          </a:p>
          <a:p>
            <a:pPr marL="342900" lvl="2" indent="-342900" defTabSz="457200">
              <a:lnSpc>
                <a:spcPct val="80000"/>
              </a:lnSpc>
              <a:spcBef>
                <a:spcPct val="20000"/>
              </a:spcBef>
              <a:spcAft>
                <a:spcPts val="600"/>
              </a:spcAft>
              <a:buClr>
                <a:schemeClr val="accent2"/>
              </a:buClr>
              <a:buSzPct val="92000"/>
              <a:buFont typeface="+mj-lt"/>
              <a:buAutoNum type="arabicPeriod"/>
            </a:pPr>
            <a:r>
              <a:rPr lang="en-US" sz="1600" dirty="0" smtClean="0">
                <a:solidFill>
                  <a:schemeClr val="tx2"/>
                </a:solidFill>
              </a:rPr>
              <a:t>Property Management (PM)</a:t>
            </a:r>
            <a:endParaRPr lang="en-US" sz="1600" dirty="0">
              <a:solidFill>
                <a:schemeClr val="tx2"/>
              </a:solidFill>
            </a:endParaRPr>
          </a:p>
        </p:txBody>
      </p:sp>
      <p:cxnSp>
        <p:nvCxnSpPr>
          <p:cNvPr id="12" name="Straight Arrow Connector 11"/>
          <p:cNvCxnSpPr/>
          <p:nvPr/>
        </p:nvCxnSpPr>
        <p:spPr>
          <a:xfrm flipV="1">
            <a:off x="4680284" y="4415589"/>
            <a:ext cx="2036258" cy="1143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479843" y="5366083"/>
            <a:ext cx="3200441" cy="3128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8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7789575-C713-471B-B29A-7661AE8AE26A}" type="slidenum">
              <a:rPr lang="en-US" smtClean="0"/>
              <a:t>8</a:t>
            </a:fld>
            <a:endParaRPr lang="en-US" dirty="0"/>
          </a:p>
        </p:txBody>
      </p:sp>
      <p:sp>
        <p:nvSpPr>
          <p:cNvPr id="2" name="TextBox 1"/>
          <p:cNvSpPr txBox="1"/>
          <p:nvPr/>
        </p:nvSpPr>
        <p:spPr>
          <a:xfrm>
            <a:off x="457200" y="134422"/>
            <a:ext cx="1981200" cy="369332"/>
          </a:xfrm>
          <a:prstGeom prst="rect">
            <a:avLst/>
          </a:prstGeom>
          <a:noFill/>
        </p:spPr>
        <p:txBody>
          <a:bodyPr wrap="square" rtlCol="0">
            <a:spAutoFit/>
          </a:bodyPr>
          <a:lstStyle/>
          <a:p>
            <a:r>
              <a:rPr lang="en-US" dirty="0" smtClean="0"/>
              <a:t>Screenshot of REP</a:t>
            </a:r>
            <a:endParaRPr lang="en-US" dirty="0"/>
          </a:p>
        </p:txBody>
      </p:sp>
      <p:pic>
        <p:nvPicPr>
          <p:cNvPr id="4" name="Picture 3"/>
          <p:cNvPicPr>
            <a:picLocks noChangeAspect="1"/>
          </p:cNvPicPr>
          <p:nvPr/>
        </p:nvPicPr>
        <p:blipFill>
          <a:blip r:embed="rId2"/>
          <a:stretch>
            <a:fillRect/>
          </a:stretch>
        </p:blipFill>
        <p:spPr>
          <a:xfrm>
            <a:off x="1176405" y="831585"/>
            <a:ext cx="9839191" cy="5489677"/>
          </a:xfrm>
          <a:prstGeom prst="rect">
            <a:avLst/>
          </a:prstGeom>
        </p:spPr>
      </p:pic>
    </p:spTree>
    <p:extLst>
      <p:ext uri="{BB962C8B-B14F-4D97-AF65-F5344CB8AC3E}">
        <p14:creationId xmlns:p14="http://schemas.microsoft.com/office/powerpoint/2010/main" val="426927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Virtual vs. on-site review</a:t>
            </a:r>
            <a:endParaRPr lang="en-US" dirty="0"/>
          </a:p>
        </p:txBody>
      </p:sp>
      <p:sp>
        <p:nvSpPr>
          <p:cNvPr id="14" name="Content Placeholder 13"/>
          <p:cNvSpPr>
            <a:spLocks noGrp="1"/>
          </p:cNvSpPr>
          <p:nvPr>
            <p:ph idx="1"/>
          </p:nvPr>
        </p:nvSpPr>
        <p:spPr>
          <a:xfrm>
            <a:off x="581193" y="3695786"/>
            <a:ext cx="11029615" cy="2649847"/>
          </a:xfrm>
        </p:spPr>
        <p:txBody>
          <a:bodyPr>
            <a:normAutofit/>
          </a:bodyPr>
          <a:lstStyle/>
          <a:p>
            <a:r>
              <a:rPr lang="en-US" sz="2000" dirty="0"/>
              <a:t>ED’s virtual review of </a:t>
            </a:r>
            <a:r>
              <a:rPr lang="en-US" sz="2000" dirty="0" smtClean="0"/>
              <a:t>submissions </a:t>
            </a:r>
            <a:r>
              <a:rPr lang="en-US" sz="2000" dirty="0"/>
              <a:t>involve the divisions responsible for each risk area. For example, Supply Management Office for documentation </a:t>
            </a:r>
            <a:r>
              <a:rPr lang="en-US" sz="2000" dirty="0" smtClean="0"/>
              <a:t>under </a:t>
            </a:r>
            <a:r>
              <a:rPr lang="en-US" sz="2000" dirty="0"/>
              <a:t>Procurement</a:t>
            </a:r>
            <a:r>
              <a:rPr lang="en-US" sz="2000" dirty="0" smtClean="0"/>
              <a:t>. </a:t>
            </a:r>
          </a:p>
          <a:p>
            <a:pPr lvl="1"/>
            <a:r>
              <a:rPr lang="en-US" sz="1800" dirty="0" smtClean="0"/>
              <a:t>The responsible staff will submit documentation to the IAO. The IAO will review and validate the documentation for sufficiency, and submit sufficient documentation to ED.</a:t>
            </a:r>
          </a:p>
          <a:p>
            <a:r>
              <a:rPr lang="en-US" sz="2000" dirty="0" smtClean="0"/>
              <a:t>ED’s on-site review interviews with staff from divisions and schools.  The staff must be able to demonstrate their knowledge and compliance with certain procedures. </a:t>
            </a:r>
            <a:endParaRPr lang="en-US" sz="2000" dirty="0"/>
          </a:p>
        </p:txBody>
      </p:sp>
      <p:sp>
        <p:nvSpPr>
          <p:cNvPr id="5" name="Slide Number Placeholder 4"/>
          <p:cNvSpPr>
            <a:spLocks noGrp="1"/>
          </p:cNvSpPr>
          <p:nvPr>
            <p:ph type="sldNum" sz="quarter" idx="12"/>
          </p:nvPr>
        </p:nvSpPr>
        <p:spPr/>
        <p:txBody>
          <a:bodyPr/>
          <a:lstStyle/>
          <a:p>
            <a:fld id="{27789575-C713-471B-B29A-7661AE8AE26A}" type="slidenum">
              <a:rPr lang="en-US" smtClean="0">
                <a:solidFill>
                  <a:srgbClr val="4590B8"/>
                </a:solidFill>
              </a:rPr>
              <a:pPr/>
              <a:t>9</a:t>
            </a:fld>
            <a:endParaRPr lang="en-US" dirty="0">
              <a:solidFill>
                <a:srgbClr val="4590B8"/>
              </a:solidFill>
            </a:endParaRPr>
          </a:p>
        </p:txBody>
      </p:sp>
      <p:pic>
        <p:nvPicPr>
          <p:cNvPr id="3" name="Picture 2"/>
          <p:cNvPicPr>
            <a:picLocks noChangeAspect="1"/>
          </p:cNvPicPr>
          <p:nvPr/>
        </p:nvPicPr>
        <p:blipFill rotWithShape="1">
          <a:blip r:embed="rId3"/>
          <a:srcRect l="8692"/>
          <a:stretch/>
        </p:blipFill>
        <p:spPr>
          <a:xfrm>
            <a:off x="3605011" y="2045109"/>
            <a:ext cx="4981978" cy="1515007"/>
          </a:xfrm>
          <a:prstGeom prst="rect">
            <a:avLst/>
          </a:prstGeom>
        </p:spPr>
      </p:pic>
    </p:spTree>
    <p:extLst>
      <p:ext uri="{BB962C8B-B14F-4D97-AF65-F5344CB8AC3E}">
        <p14:creationId xmlns:p14="http://schemas.microsoft.com/office/powerpoint/2010/main" val="235600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13120</TotalTime>
  <Words>1478</Words>
  <Application>Microsoft Office PowerPoint</Application>
  <PresentationFormat>Widescreen</PresentationFormat>
  <Paragraphs>156</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Gill Sans MT</vt:lpstr>
      <vt:lpstr>Wingdings 2</vt:lpstr>
      <vt:lpstr>Dividend</vt:lpstr>
      <vt:lpstr>Guam Department of Education high risk progress</vt:lpstr>
      <vt:lpstr>Table of contents</vt:lpstr>
      <vt:lpstr>PowerPoint Presentation</vt:lpstr>
      <vt:lpstr>PowerPoint Presentation</vt:lpstr>
      <vt:lpstr>Change in specific conditions</vt:lpstr>
      <vt:lpstr>REP: Purpose </vt:lpstr>
      <vt:lpstr>REP: process</vt:lpstr>
      <vt:lpstr>PowerPoint Presentation</vt:lpstr>
      <vt:lpstr>Virtual vs. on-site review</vt:lpstr>
      <vt:lpstr>PowerPoint Presentation</vt:lpstr>
      <vt:lpstr>Ed’s july 2019 visit</vt:lpstr>
      <vt:lpstr>Single audit</vt:lpstr>
      <vt:lpstr>Next steps</vt:lpstr>
      <vt:lpstr>Next steps (Cont’d.)</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Guam Department of Education office of internal audit</dc:title>
  <dc:creator>Joy Bulatao</dc:creator>
  <cp:lastModifiedBy>JOY BULATAO</cp:lastModifiedBy>
  <cp:revision>906</cp:revision>
  <cp:lastPrinted>2019-09-12T22:25:14Z</cp:lastPrinted>
  <dcterms:created xsi:type="dcterms:W3CDTF">2014-06-15T21:48:08Z</dcterms:created>
  <dcterms:modified xsi:type="dcterms:W3CDTF">2019-09-12T22:25:29Z</dcterms:modified>
</cp:coreProperties>
</file>