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7" r:id="rId3"/>
    <p:sldId id="347" r:id="rId4"/>
    <p:sldId id="354" r:id="rId5"/>
    <p:sldId id="315" r:id="rId6"/>
    <p:sldId id="348" r:id="rId7"/>
    <p:sldId id="286" r:id="rId8"/>
    <p:sldId id="350" r:id="rId9"/>
    <p:sldId id="359" r:id="rId10"/>
    <p:sldId id="353" r:id="rId11"/>
    <p:sldId id="338" r:id="rId12"/>
    <p:sldId id="345" r:id="rId13"/>
    <p:sldId id="341" r:id="rId14"/>
    <p:sldId id="362" r:id="rId15"/>
    <p:sldId id="343" r:id="rId16"/>
    <p:sldId id="344" r:id="rId17"/>
    <p:sldId id="364" r:id="rId18"/>
    <p:sldId id="365" r:id="rId19"/>
    <p:sldId id="316" r:id="rId20"/>
    <p:sldId id="307" r:id="rId21"/>
    <p:sldId id="310" r:id="rId22"/>
    <p:sldId id="319" r:id="rId23"/>
    <p:sldId id="329" r:id="rId24"/>
    <p:sldId id="332" r:id="rId25"/>
    <p:sldId id="330" r:id="rId26"/>
    <p:sldId id="333" r:id="rId27"/>
    <p:sldId id="279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87302" autoAdjust="0"/>
  </p:normalViewPr>
  <p:slideViewPr>
    <p:cSldViewPr snapToGrid="0">
      <p:cViewPr varScale="1">
        <p:scale>
          <a:sx n="103" d="100"/>
          <a:sy n="103" d="100"/>
        </p:scale>
        <p:origin x="5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0" cy="467215"/>
          </a:xfrm>
          <a:prstGeom prst="rect">
            <a:avLst/>
          </a:prstGeom>
        </p:spPr>
        <p:txBody>
          <a:bodyPr vert="horz" lIns="92233" tIns="46116" rIns="92233" bIns="461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9" y="0"/>
            <a:ext cx="3043130" cy="467215"/>
          </a:xfrm>
          <a:prstGeom prst="rect">
            <a:avLst/>
          </a:prstGeom>
        </p:spPr>
        <p:txBody>
          <a:bodyPr vert="horz" lIns="92233" tIns="46116" rIns="92233" bIns="46116" rtlCol="0"/>
          <a:lstStyle>
            <a:lvl1pPr algn="r">
              <a:defRPr sz="1200"/>
            </a:lvl1pPr>
          </a:lstStyle>
          <a:p>
            <a:fld id="{822A6185-9919-47A1-BE1A-2FA9C0537EB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130" cy="467215"/>
          </a:xfrm>
          <a:prstGeom prst="rect">
            <a:avLst/>
          </a:prstGeom>
        </p:spPr>
        <p:txBody>
          <a:bodyPr vert="horz" lIns="92233" tIns="46116" rIns="92233" bIns="461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9" y="8841888"/>
            <a:ext cx="3043130" cy="467215"/>
          </a:xfrm>
          <a:prstGeom prst="rect">
            <a:avLst/>
          </a:prstGeom>
        </p:spPr>
        <p:txBody>
          <a:bodyPr vert="horz" lIns="92233" tIns="46116" rIns="92233" bIns="46116" rtlCol="0" anchor="b"/>
          <a:lstStyle>
            <a:lvl1pPr algn="r">
              <a:defRPr sz="1200"/>
            </a:lvl1pPr>
          </a:lstStyle>
          <a:p>
            <a:fld id="{6E8C8ED2-E9CD-40B4-A758-266BA043E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9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3343" cy="467072"/>
          </a:xfrm>
          <a:prstGeom prst="rect">
            <a:avLst/>
          </a:prstGeom>
        </p:spPr>
        <p:txBody>
          <a:bodyPr vert="horz" lIns="93289" tIns="46643" rIns="93289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3"/>
            <a:ext cx="3043343" cy="467072"/>
          </a:xfrm>
          <a:prstGeom prst="rect">
            <a:avLst/>
          </a:prstGeom>
        </p:spPr>
        <p:txBody>
          <a:bodyPr vert="horz" lIns="93289" tIns="46643" rIns="93289" bIns="46643" rtlCol="0"/>
          <a:lstStyle>
            <a:lvl1pPr algn="r">
              <a:defRPr sz="1200"/>
            </a:lvl1pPr>
          </a:lstStyle>
          <a:p>
            <a:fld id="{A0450E4A-7CC2-46F2-ACBA-0284F04D927E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9" tIns="46643" rIns="93289" bIns="466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289" tIns="46643" rIns="93289" bIns="466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7071"/>
          </a:xfrm>
          <a:prstGeom prst="rect">
            <a:avLst/>
          </a:prstGeom>
        </p:spPr>
        <p:txBody>
          <a:bodyPr vert="horz" lIns="93289" tIns="46643" rIns="93289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4"/>
            <a:ext cx="3043343" cy="467071"/>
          </a:xfrm>
          <a:prstGeom prst="rect">
            <a:avLst/>
          </a:prstGeom>
        </p:spPr>
        <p:txBody>
          <a:bodyPr vert="horz" lIns="93289" tIns="46643" rIns="93289" bIns="46643" rtlCol="0" anchor="b"/>
          <a:lstStyle>
            <a:lvl1pPr algn="r">
              <a:defRPr sz="1200"/>
            </a:lvl1pPr>
          </a:lstStyle>
          <a:p>
            <a:fld id="{C52EFFC6-E5CD-4EFB-B6E0-7F8652BEE8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FFC6-E5CD-4EFB-B6E0-7F8652BEE8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FFC6-E5CD-4EFB-B6E0-7F8652BEE8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3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600" b="1" dirty="0" smtClean="0"/>
              <a:t>Receipts</a:t>
            </a:r>
            <a:r>
              <a:rPr lang="en-US" sz="2600" dirty="0" smtClean="0"/>
              <a:t> - Whenever money is collected, a </a:t>
            </a:r>
            <a:r>
              <a:rPr lang="en-US" sz="2600" b="1" u="sng" dirty="0" smtClean="0"/>
              <a:t>Munis</a:t>
            </a:r>
            <a:r>
              <a:rPr lang="en-US" sz="2600" dirty="0" smtClean="0"/>
              <a:t> receipt shall be issued by the school activities treasurer immediately.</a:t>
            </a:r>
          </a:p>
          <a:p>
            <a:pPr lvl="1" algn="just"/>
            <a:r>
              <a:rPr lang="en-US" sz="2400" dirty="0" smtClean="0"/>
              <a:t>Monies collected should be counted and verified after each fundraiser/activity (by the advisor and a secondary person).</a:t>
            </a:r>
          </a:p>
          <a:p>
            <a:pPr lvl="1" algn="just"/>
            <a:r>
              <a:rPr lang="en-US" sz="2400" dirty="0" smtClean="0"/>
              <a:t>A cash count sheet must be completed with each deposit and verified by an assigned office personnel upon receipt.</a:t>
            </a:r>
          </a:p>
          <a:p>
            <a:pPr lvl="1" algn="just"/>
            <a:r>
              <a:rPr lang="en-US" sz="2400" dirty="0" smtClean="0"/>
              <a:t>Cash received by the office should be safeguarded until deposited to the bank (deposits must take place within the same business day and no later than the next business day).</a:t>
            </a:r>
          </a:p>
          <a:p>
            <a:pPr lvl="1" algn="just"/>
            <a:r>
              <a:rPr lang="en-US" sz="2400" dirty="0" smtClean="0"/>
              <a:t>Bank receipts should be kept with NAF records.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FFC6-E5CD-4EFB-B6E0-7F8652BEE8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1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</a:t>
            </a:r>
          </a:p>
          <a:p>
            <a:r>
              <a:rPr lang="en-US" dirty="0" smtClean="0"/>
              <a:t>Role of the IAO </a:t>
            </a:r>
          </a:p>
          <a:p>
            <a:r>
              <a:rPr lang="en-US" dirty="0" smtClean="0"/>
              <a:t>Transfers of Principals, Admin</a:t>
            </a:r>
            <a:r>
              <a:rPr lang="en-US" baseline="0" dirty="0" smtClean="0"/>
              <a:t> Officers/Assistants – Ensure NAF is closed out. </a:t>
            </a:r>
          </a:p>
          <a:p>
            <a:r>
              <a:rPr lang="en-US" baseline="0" dirty="0" smtClean="0"/>
              <a:t>Any NAF issues, Inform IAO. </a:t>
            </a:r>
          </a:p>
          <a:p>
            <a:r>
              <a:rPr lang="en-US" baseline="0" dirty="0" smtClean="0"/>
              <a:t>Reminder: Frequent cash outs to close out Fiscal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FFC6-E5CD-4EFB-B6E0-7F8652BEE8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2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FFC6-E5CD-4EFB-B6E0-7F8652BEE8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581F50-3948-4B07-B1E3-A7EBF011F2DB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E8C-D1F9-4107-83E5-B15B699C81D4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0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18C905-90E7-47F5-8A14-D9232C957BFF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3533-FAEA-4FF6-B299-F85FB91B5C10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8F3617-291E-4D04-9ACC-1D03F4E273D3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D3D7-DE36-4E75-9FB8-BA23AAEEF534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A336-1A36-49C8-99AA-1CFEBD74B396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1035-2222-42FE-AA77-1423A3C6454C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4FD-22AD-482B-BE0D-45F1DA71549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CAAFF7-003F-4B27-8DB5-871833625F43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02D6-A1E4-445C-ACB3-42133BE8F509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E61788-52A0-4392-A083-A5552A89BA1E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789575-C713-471B-B29A-7661AE8AE2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01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doeiao.weebly.com/financial-and-single-audit-reports.html" TargetMode="External"/><Relationship Id="rId2" Type="http://schemas.openxmlformats.org/officeDocument/2006/relationships/hyperlink" Target="http://gdoeiao.weebly.com/non-appropriated-fund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doeiao.weebly.com/advisory-services.html" TargetMode="External"/><Relationship Id="rId4" Type="http://schemas.openxmlformats.org/officeDocument/2006/relationships/hyperlink" Target="http://opaguam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oeiao.weebly.com/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iao@gdoe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vi@gdoe.net" TargetMode="External"/><Relationship Id="rId5" Type="http://schemas.openxmlformats.org/officeDocument/2006/relationships/hyperlink" Target="mailto:jvbulatao@gdoe.net" TargetMode="External"/><Relationship Id="rId4" Type="http://schemas.openxmlformats.org/officeDocument/2006/relationships/hyperlink" Target="mailto:fjtcooper-nurse@gdoe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347159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non-appropriated funds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855" y="1148284"/>
            <a:ext cx="1255885" cy="12193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190" y="5215369"/>
            <a:ext cx="417368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Internal Audit </a:t>
            </a:r>
            <a:r>
              <a:rPr lang="en-US" sz="2200" dirty="0" smtClean="0">
                <a:solidFill>
                  <a:schemeClr val="bg1"/>
                </a:solidFill>
              </a:rPr>
              <a:t>Office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SY 2019-2020 Leadership Academy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July 31, 2019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Statutes and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legislation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912" y="1962912"/>
            <a:ext cx="11399520" cy="414528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Public Law 26-26 and Title 17 of the Guam Code Annotated Section 3210</a:t>
            </a:r>
          </a:p>
          <a:p>
            <a:pPr lvl="1" algn="just"/>
            <a:r>
              <a:rPr lang="en-US" sz="2200" dirty="0" smtClean="0"/>
              <a:t>The GDOE Board shall create rules and regulations necessary to regulate fund-raising activities, to safeguard funds, and for the audit of such funds. </a:t>
            </a:r>
          </a:p>
          <a:p>
            <a:pPr lvl="1" algn="just"/>
            <a:r>
              <a:rPr lang="en-US" sz="2200" dirty="0" smtClean="0"/>
              <a:t>Such rules </a:t>
            </a:r>
            <a:r>
              <a:rPr lang="en-US" sz="2200" b="1" dirty="0" smtClean="0"/>
              <a:t>shall</a:t>
            </a:r>
            <a:r>
              <a:rPr lang="en-US" sz="2200" dirty="0" smtClean="0"/>
              <a:t> include:</a:t>
            </a:r>
          </a:p>
          <a:p>
            <a:pPr lvl="2" algn="just"/>
            <a:r>
              <a:rPr lang="en-US" sz="2000" dirty="0" smtClean="0"/>
              <a:t>All </a:t>
            </a:r>
            <a:r>
              <a:rPr lang="en-US" sz="2000" dirty="0"/>
              <a:t>purchase contracts between vendors and class activities</a:t>
            </a:r>
            <a:r>
              <a:rPr lang="en-US" sz="2000" dirty="0" smtClean="0"/>
              <a:t>, sponsors </a:t>
            </a:r>
            <a:r>
              <a:rPr lang="en-US" sz="2000" dirty="0"/>
              <a:t>or school principals shall be subject to Board </a:t>
            </a:r>
            <a:r>
              <a:rPr lang="en-US" sz="2000" dirty="0" smtClean="0"/>
              <a:t>approval; and </a:t>
            </a:r>
          </a:p>
          <a:p>
            <a:pPr lvl="2" algn="just"/>
            <a:r>
              <a:rPr lang="en-US" sz="2000" dirty="0" smtClean="0"/>
              <a:t>A </a:t>
            </a:r>
            <a:r>
              <a:rPr lang="en-US" sz="2000" dirty="0"/>
              <a:t>requirement that an annual audit of all school and </a:t>
            </a:r>
            <a:r>
              <a:rPr lang="en-US" sz="2000" dirty="0" smtClean="0"/>
              <a:t>class activity </a:t>
            </a:r>
            <a:r>
              <a:rPr lang="en-US" sz="2000" dirty="0"/>
              <a:t>funds be performed and a report filed with the Board and </a:t>
            </a:r>
            <a:r>
              <a:rPr lang="en-US" sz="2000" dirty="0" smtClean="0"/>
              <a:t>I Liheslaturan </a:t>
            </a:r>
            <a:r>
              <a:rPr lang="en-US" sz="2000" dirty="0"/>
              <a:t>Guåhan.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715 </a:t>
            </a:r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2149523"/>
            <a:ext cx="11242317" cy="470847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NAF are Agency/Fiduciary Funds or money held </a:t>
            </a:r>
            <a:r>
              <a:rPr lang="en-US" sz="2400" dirty="0"/>
              <a:t>in trust by the </a:t>
            </a:r>
            <a:r>
              <a:rPr lang="en-US" sz="2400" dirty="0" smtClean="0"/>
              <a:t>school.</a:t>
            </a:r>
          </a:p>
          <a:p>
            <a:pPr lvl="1" algn="just"/>
            <a:r>
              <a:rPr lang="en-US" sz="2200" b="1" dirty="0" smtClean="0"/>
              <a:t>SAF </a:t>
            </a:r>
            <a:r>
              <a:rPr lang="en-US" sz="2200" dirty="0" smtClean="0"/>
              <a:t>are raised </a:t>
            </a:r>
            <a:r>
              <a:rPr lang="en-US" sz="2200" dirty="0"/>
              <a:t>by student organizations </a:t>
            </a:r>
            <a:r>
              <a:rPr lang="en-US" sz="2200" dirty="0" smtClean="0"/>
              <a:t>and </a:t>
            </a:r>
            <a:r>
              <a:rPr lang="en-US" sz="2200" dirty="0"/>
              <a:t>shall be disbursed only for purposes authorized by the organization. </a:t>
            </a:r>
          </a:p>
          <a:p>
            <a:pPr lvl="1" algn="just"/>
            <a:r>
              <a:rPr lang="en-US" sz="2200" b="1" dirty="0" smtClean="0"/>
              <a:t>Campus Activity Funds/TAF </a:t>
            </a:r>
            <a:r>
              <a:rPr lang="en-US" sz="2200" dirty="0" smtClean="0"/>
              <a:t>are </a:t>
            </a:r>
            <a:r>
              <a:rPr lang="en-US" sz="2200" dirty="0"/>
              <a:t>used to benefit the whole student body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400" dirty="0" smtClean="0"/>
              <a:t>All </a:t>
            </a:r>
            <a:r>
              <a:rPr lang="en-US" sz="2400" dirty="0"/>
              <a:t>school activity funds received by the school </a:t>
            </a:r>
            <a:r>
              <a:rPr lang="en-US" sz="2400" b="1" dirty="0"/>
              <a:t>shall</a:t>
            </a:r>
            <a:r>
              <a:rPr lang="en-US" sz="2400" dirty="0"/>
              <a:t> be under the custody and control of the Principal. </a:t>
            </a:r>
            <a:endParaRPr lang="en-US" sz="2400" dirty="0" smtClean="0"/>
          </a:p>
          <a:p>
            <a:pPr lvl="0" algn="just"/>
            <a:r>
              <a:rPr lang="en-US" sz="2400" dirty="0" smtClean="0"/>
              <a:t>SOPs </a:t>
            </a:r>
            <a:r>
              <a:rPr lang="en-US" sz="2400" b="1" dirty="0" smtClean="0"/>
              <a:t>shall</a:t>
            </a:r>
            <a:r>
              <a:rPr lang="en-US" sz="2400" dirty="0" smtClean="0"/>
              <a:t> </a:t>
            </a:r>
            <a:r>
              <a:rPr lang="en-US" sz="2400" dirty="0"/>
              <a:t>be established by each school to </a:t>
            </a:r>
            <a:r>
              <a:rPr lang="en-US" sz="2400" dirty="0" smtClean="0"/>
              <a:t>ensure </a:t>
            </a:r>
            <a:r>
              <a:rPr lang="en-US" sz="2400" dirty="0"/>
              <a:t>the proper accounting </a:t>
            </a:r>
            <a:r>
              <a:rPr lang="en-US" sz="2400" dirty="0" smtClean="0"/>
              <a:t>for </a:t>
            </a:r>
            <a:r>
              <a:rPr lang="en-US" sz="2400" dirty="0"/>
              <a:t>and expenditures of all school activity funds. </a:t>
            </a:r>
            <a:endParaRPr lang="en-US" sz="2400" dirty="0" smtClean="0"/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600" kern="1200" dirty="0" smtClean="0">
                <a:solidFill>
                  <a:schemeClr val="tx2"/>
                </a:solidFill>
                <a:effectLst/>
              </a:rPr>
              <a:t>Monies raised by student organizations should be spent to benefit those currently in school for they are the ones who have raised the monies.  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600" kern="1200" dirty="0" smtClean="0">
                <a:solidFill>
                  <a:schemeClr val="tx2"/>
                </a:solidFill>
                <a:effectLst/>
              </a:rPr>
              <a:t>There shall be established a </a:t>
            </a:r>
            <a:r>
              <a:rPr lang="en-US" sz="2600" b="1" kern="1200" dirty="0" smtClean="0">
                <a:solidFill>
                  <a:schemeClr val="tx2"/>
                </a:solidFill>
                <a:effectLst/>
              </a:rPr>
              <a:t>Money Committee </a:t>
            </a:r>
            <a:r>
              <a:rPr lang="en-US" sz="2600" kern="1200" dirty="0" smtClean="0">
                <a:solidFill>
                  <a:schemeClr val="tx2"/>
                </a:solidFill>
                <a:effectLst/>
              </a:rPr>
              <a:t>within each school.</a:t>
            </a:r>
            <a:endParaRPr lang="en-US" sz="2600" dirty="0" smtClean="0">
              <a:effectLst/>
            </a:endParaRPr>
          </a:p>
          <a:p>
            <a:pPr lvl="0"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NAF PROCEDURES – RECEIPTS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92" y="1901952"/>
            <a:ext cx="11029616" cy="463296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/>
              <a:t>Receipts</a:t>
            </a:r>
            <a:r>
              <a:rPr lang="en-US" sz="2600" dirty="0"/>
              <a:t> - Whenever money is collected, a </a:t>
            </a:r>
            <a:r>
              <a:rPr lang="en-US" sz="2600" b="1" u="sng" dirty="0" smtClean="0"/>
              <a:t>Munis</a:t>
            </a:r>
            <a:r>
              <a:rPr lang="en-US" sz="2600" dirty="0" smtClean="0"/>
              <a:t> receipt </a:t>
            </a:r>
            <a:r>
              <a:rPr lang="en-US" sz="2600" dirty="0"/>
              <a:t>shall be issued by the school activities </a:t>
            </a:r>
            <a:r>
              <a:rPr lang="en-US" sz="2600" dirty="0" smtClean="0"/>
              <a:t>treasurer immediately.</a:t>
            </a:r>
          </a:p>
          <a:p>
            <a:pPr lvl="1" algn="just"/>
            <a:r>
              <a:rPr lang="en-US" sz="2200" dirty="0" smtClean="0"/>
              <a:t>Monies collected should be counted and verified after each fundraiser/activity (by the advisor and a secondary person).</a:t>
            </a:r>
          </a:p>
          <a:p>
            <a:pPr lvl="1" algn="just"/>
            <a:r>
              <a:rPr lang="en-US" sz="2200" dirty="0" smtClean="0"/>
              <a:t>A cash count sheet must be completed with each deposit and verified by an assigned office personnel upon receipt.</a:t>
            </a:r>
          </a:p>
          <a:p>
            <a:pPr lvl="1" algn="just"/>
            <a:r>
              <a:rPr lang="en-US" sz="2200" dirty="0" smtClean="0"/>
              <a:t>Cash received by the office should be safeguarded until deposited to the bank (deposits must take place within the same business day and no later than the next business day).</a:t>
            </a:r>
          </a:p>
          <a:p>
            <a:pPr lvl="1" algn="just"/>
            <a:r>
              <a:rPr lang="en-US" sz="2200" dirty="0" smtClean="0"/>
              <a:t>Bank receipts should be kept with NAF records.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 PROCEDURES – Disbursements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772280"/>
            <a:ext cx="5087075" cy="536005"/>
          </a:xfrm>
        </p:spPr>
        <p:txBody>
          <a:bodyPr/>
          <a:lstStyle/>
          <a:p>
            <a:r>
              <a:rPr lang="en-US" b="1" dirty="0" smtClean="0"/>
              <a:t>Disbursements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421" y="2308285"/>
            <a:ext cx="5796873" cy="4188049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Disbursements </a:t>
            </a:r>
            <a:r>
              <a:rPr lang="en-US" sz="2600" dirty="0"/>
              <a:t>shall be made by check only for the purpose for which the fund was established, or purposes which the student organizations raising the funds determine.</a:t>
            </a:r>
          </a:p>
          <a:p>
            <a:pPr lvl="1"/>
            <a:r>
              <a:rPr lang="en-US" sz="2400" dirty="0"/>
              <a:t>The school principal and school treasurer’s signatures are required on each check. </a:t>
            </a:r>
          </a:p>
          <a:p>
            <a:pPr lvl="1"/>
            <a:r>
              <a:rPr lang="en-US" sz="2400" dirty="0"/>
              <a:t>No disbursement will be made unless a voucher request for payment is approved and if the account has or will have a negative balance. </a:t>
            </a:r>
          </a:p>
          <a:p>
            <a:pPr lvl="1"/>
            <a:r>
              <a:rPr lang="en-US" sz="2400" dirty="0"/>
              <a:t>The principal shall be aware of, investigate, and take timely corrective action to eliminate the cause of any negative balance in student activity accounts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6" y="1754912"/>
            <a:ext cx="5087073" cy="553373"/>
          </a:xfrm>
        </p:spPr>
        <p:txBody>
          <a:bodyPr/>
          <a:lstStyle/>
          <a:p>
            <a:r>
              <a:rPr lang="en-US" sz="2000" b="1" dirty="0"/>
              <a:t>Prohibited disbursements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4294" y="2308285"/>
            <a:ext cx="5967497" cy="4269937"/>
          </a:xfrm>
        </p:spPr>
        <p:txBody>
          <a:bodyPr>
            <a:noAutofit/>
          </a:bodyPr>
          <a:lstStyle/>
          <a:p>
            <a:pPr marL="306000" lvl="1"/>
            <a:r>
              <a:rPr lang="en-US" sz="2100" dirty="0"/>
              <a:t>If primarily benefits school staff members or other GDOE employees, such as gifts, meals, retirement functions, or other staff social activities. </a:t>
            </a:r>
          </a:p>
          <a:p>
            <a:pPr marL="306000" lvl="1"/>
            <a:r>
              <a:rPr lang="en-US" sz="2100" dirty="0"/>
              <a:t>Meals not essential to the success of a meeting whose primary purpose is discussing educational or administrative matters or conducting school business. </a:t>
            </a:r>
          </a:p>
          <a:p>
            <a:pPr marL="306000" lvl="1"/>
            <a:r>
              <a:rPr lang="en-US" sz="2100" dirty="0"/>
              <a:t>Extension of credit or loans. </a:t>
            </a:r>
          </a:p>
          <a:p>
            <a:pPr marL="306000" lvl="1"/>
            <a:r>
              <a:rPr lang="en-US" sz="2100" dirty="0"/>
              <a:t>Contributions to charitable organizations, unless funds have been contributed by students for a specific charity.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 PROCEDURES – </a:t>
            </a:r>
            <a:r>
              <a:rPr lang="en-US" dirty="0" smtClean="0"/>
              <a:t>safekeeping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1999488"/>
            <a:ext cx="10891480" cy="432177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smtClean="0"/>
              <a:t>Safekeeping </a:t>
            </a:r>
          </a:p>
          <a:p>
            <a:pPr lvl="1" algn="just"/>
            <a:r>
              <a:rPr lang="en-US" sz="2400" dirty="0"/>
              <a:t>All funds shall be deposited in a commercial bank or saving and loan association at the close of each day when possible but in any event no later than the next </a:t>
            </a:r>
            <a:r>
              <a:rPr lang="en-US" sz="2400" dirty="0" smtClean="0"/>
              <a:t>day. </a:t>
            </a:r>
          </a:p>
          <a:p>
            <a:pPr lvl="1" algn="just"/>
            <a:r>
              <a:rPr lang="en-US" sz="2400" dirty="0" smtClean="0"/>
              <a:t>If funds are stored at the school, funds should be kept in a secured/locked area and only accessible by NAF personnel. </a:t>
            </a:r>
          </a:p>
          <a:p>
            <a:pPr algn="just"/>
            <a:r>
              <a:rPr lang="en-US" sz="2400" b="1" dirty="0"/>
              <a:t>Loss of Funds/Equipment</a:t>
            </a:r>
          </a:p>
          <a:p>
            <a:pPr lvl="1" algn="just"/>
            <a:r>
              <a:rPr lang="en-US" sz="2400" dirty="0"/>
              <a:t>In an event of loss of funds, or equipment purchased with SAF, a written report must be made immediately to the </a:t>
            </a:r>
            <a:r>
              <a:rPr lang="en-US" sz="2400" dirty="0" smtClean="0"/>
              <a:t>Guam Police </a:t>
            </a:r>
            <a:r>
              <a:rPr lang="en-US" sz="2400" dirty="0"/>
              <a:t>Department and to </a:t>
            </a:r>
            <a:r>
              <a:rPr lang="en-US" sz="2400" dirty="0" smtClean="0"/>
              <a:t>the Superintendent </a:t>
            </a:r>
            <a:r>
              <a:rPr lang="en-US" sz="2400" dirty="0"/>
              <a:t>describing fully the nature and extent of the loss</a:t>
            </a:r>
            <a:r>
              <a:rPr lang="en-US" sz="2400" dirty="0" smtClean="0"/>
              <a:t>.</a:t>
            </a:r>
            <a:endParaRPr lang="en-US" dirty="0"/>
          </a:p>
          <a:p>
            <a:pPr lvl="1" algn="just"/>
            <a:r>
              <a:rPr lang="en-US" sz="2400" dirty="0" smtClean="0"/>
              <a:t>IAO should also be notified of any potential loss of funds related to NAF.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 PROCEDURES –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717990"/>
            <a:ext cx="5087075" cy="536005"/>
          </a:xfrm>
        </p:spPr>
        <p:txBody>
          <a:bodyPr/>
          <a:lstStyle/>
          <a:p>
            <a:r>
              <a:rPr lang="en-US" dirty="0" smtClean="0"/>
              <a:t>Monthly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1193" y="2253995"/>
            <a:ext cx="5437469" cy="4010327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The </a:t>
            </a:r>
            <a:r>
              <a:rPr lang="en-US" sz="2200" b="1" dirty="0" smtClean="0"/>
              <a:t>School Treasurer </a:t>
            </a:r>
            <a:r>
              <a:rPr lang="en-US" sz="2200" dirty="0"/>
              <a:t>shall prepare a monthly </a:t>
            </a:r>
            <a:r>
              <a:rPr lang="en-US" sz="2200" dirty="0" smtClean="0"/>
              <a:t>report </a:t>
            </a:r>
            <a:r>
              <a:rPr lang="en-US" sz="2200" dirty="0"/>
              <a:t>for each fund. It shall show the previous balance, </a:t>
            </a:r>
            <a:r>
              <a:rPr lang="en-US" sz="2200" dirty="0" smtClean="0"/>
              <a:t>receipts and disbursements </a:t>
            </a:r>
            <a:r>
              <a:rPr lang="en-US" sz="2200" dirty="0"/>
              <a:t>for the month and the current balance. </a:t>
            </a:r>
          </a:p>
          <a:p>
            <a:pPr algn="just"/>
            <a:r>
              <a:rPr lang="en-US" sz="2200" dirty="0" smtClean="0"/>
              <a:t>The report should include the month’s Munis report, bank statement, and a bank reconciliation if there is a variance.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346261" y="1743318"/>
            <a:ext cx="5087073" cy="553373"/>
          </a:xfrm>
        </p:spPr>
        <p:txBody>
          <a:bodyPr/>
          <a:lstStyle/>
          <a:p>
            <a:r>
              <a:rPr lang="en-US" dirty="0" smtClean="0"/>
              <a:t>Annual Reports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68788" y="2322020"/>
            <a:ext cx="5442021" cy="4092428"/>
          </a:xfrm>
        </p:spPr>
        <p:txBody>
          <a:bodyPr>
            <a:normAutofit fontScale="92500" lnSpcReduction="20000"/>
          </a:bodyPr>
          <a:lstStyle/>
          <a:p>
            <a:pPr marL="306000" lvl="1"/>
            <a:r>
              <a:rPr lang="en-US" sz="2400" dirty="0" smtClean="0"/>
              <a:t>At </a:t>
            </a:r>
            <a:r>
              <a:rPr lang="en-US" sz="2400" dirty="0"/>
              <a:t>the close of each </a:t>
            </a:r>
            <a:r>
              <a:rPr lang="en-US" sz="2400" dirty="0" smtClean="0"/>
              <a:t>year (June 30), </a:t>
            </a:r>
            <a:r>
              <a:rPr lang="en-US" sz="2400" dirty="0"/>
              <a:t>the </a:t>
            </a:r>
            <a:r>
              <a:rPr lang="en-US" sz="2400" b="1" dirty="0"/>
              <a:t>Principal </a:t>
            </a:r>
            <a:r>
              <a:rPr lang="en-US" sz="2400" dirty="0"/>
              <a:t>shall prepare </a:t>
            </a:r>
            <a:r>
              <a:rPr lang="en-US" sz="2400" dirty="0" smtClean="0"/>
              <a:t>an annual report covering the entire school year’s (SY) activities. </a:t>
            </a:r>
            <a:r>
              <a:rPr lang="en-US" sz="2400" dirty="0"/>
              <a:t>This report shall be transmitted to Internal Audit Staff </a:t>
            </a:r>
            <a:r>
              <a:rPr lang="en-US" sz="2400" u="sng" dirty="0"/>
              <a:t>no later than July 15</a:t>
            </a:r>
            <a:r>
              <a:rPr lang="en-US" sz="2400" dirty="0"/>
              <a:t> of each year. </a:t>
            </a:r>
            <a:endParaRPr lang="en-US" sz="2400" dirty="0" smtClean="0"/>
          </a:p>
          <a:p>
            <a:pPr marL="306000" lvl="1"/>
            <a:r>
              <a:rPr lang="en-US" sz="2400" dirty="0"/>
              <a:t>The report should include the </a:t>
            </a:r>
            <a:r>
              <a:rPr lang="en-US" sz="2400" dirty="0" smtClean="0"/>
              <a:t>SY’s </a:t>
            </a:r>
            <a:r>
              <a:rPr lang="en-US" sz="2400" dirty="0"/>
              <a:t>Munis report, </a:t>
            </a:r>
            <a:r>
              <a:rPr lang="en-US" sz="2400" dirty="0" smtClean="0"/>
              <a:t>the June bank </a:t>
            </a:r>
            <a:r>
              <a:rPr lang="en-US" sz="2400" dirty="0"/>
              <a:t>statement, and a bank reconciliation if there is a variance</a:t>
            </a:r>
            <a:r>
              <a:rPr lang="en-US" sz="2400" dirty="0" smtClean="0"/>
              <a:t>. </a:t>
            </a:r>
          </a:p>
          <a:p>
            <a:pPr marL="306000" lvl="1"/>
            <a:r>
              <a:rPr lang="en-US" sz="2400" dirty="0" smtClean="0"/>
              <a:t>The Munis report should cover the months of July 20xx to June 20xx.</a:t>
            </a:r>
          </a:p>
          <a:p>
            <a:pPr marL="306000" lvl="1"/>
            <a:r>
              <a:rPr lang="en-US" sz="2400" dirty="0" smtClean="0"/>
              <a:t>As July 30, 2019,  IAO </a:t>
            </a:r>
            <a:r>
              <a:rPr lang="en-US" sz="2400" dirty="0"/>
              <a:t>is pending 10 </a:t>
            </a:r>
            <a:r>
              <a:rPr lang="en-US" sz="2400" dirty="0" smtClean="0"/>
              <a:t>schools’ </a:t>
            </a:r>
            <a:r>
              <a:rPr lang="en-US" sz="2400" dirty="0"/>
              <a:t>annual </a:t>
            </a:r>
            <a:r>
              <a:rPr lang="en-US" sz="2400" dirty="0" smtClean="0"/>
              <a:t>reports.</a:t>
            </a:r>
            <a:endParaRPr lang="en-US" sz="2400" dirty="0"/>
          </a:p>
          <a:p>
            <a:pPr marL="306000" lvl="1"/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 PROCEDURES – </a:t>
            </a:r>
            <a:r>
              <a:rPr lang="en-US" dirty="0" smtClean="0"/>
              <a:t>Reports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Common </a:t>
            </a:r>
            <a:r>
              <a:rPr lang="en-US" sz="2400" dirty="0" smtClean="0"/>
              <a:t>errors </a:t>
            </a:r>
            <a:r>
              <a:rPr lang="en-US" sz="2400" dirty="0"/>
              <a:t>with </a:t>
            </a:r>
            <a:r>
              <a:rPr lang="en-US" sz="2400" dirty="0" smtClean="0"/>
              <a:t>reports</a:t>
            </a:r>
            <a:endParaRPr lang="en-US" sz="2400" dirty="0"/>
          </a:p>
          <a:p>
            <a:pPr lvl="1"/>
            <a:r>
              <a:rPr lang="en-US" sz="2200" dirty="0" smtClean="0"/>
              <a:t>Not </a:t>
            </a:r>
            <a:r>
              <a:rPr lang="en-US" sz="2200" dirty="0"/>
              <a:t>submitting monthly NAF reports, preventing IAO from updating Quarterly Reports</a:t>
            </a:r>
          </a:p>
          <a:p>
            <a:pPr lvl="1"/>
            <a:r>
              <a:rPr lang="en-US" sz="2200" dirty="0"/>
              <a:t>Submitting incomplete reports (i.e., missing bank statements, bank reconciliations)</a:t>
            </a:r>
          </a:p>
          <a:p>
            <a:pPr lvl="1"/>
            <a:r>
              <a:rPr lang="en-US" sz="2200" dirty="0"/>
              <a:t>Principals signing off on reports that are not balanced</a:t>
            </a:r>
          </a:p>
          <a:p>
            <a:pPr lvl="1"/>
            <a:r>
              <a:rPr lang="en-US" sz="2200" dirty="0" smtClean="0"/>
              <a:t>Entering </a:t>
            </a:r>
            <a:r>
              <a:rPr lang="en-US" sz="2200" dirty="0"/>
              <a:t>all transactions at the end of the </a:t>
            </a:r>
            <a:r>
              <a:rPr lang="en-US" sz="2200" dirty="0" smtClean="0"/>
              <a:t>year</a:t>
            </a:r>
          </a:p>
          <a:p>
            <a:pPr lvl="1"/>
            <a:r>
              <a:rPr lang="en-US" sz="2200" dirty="0" err="1" smtClean="0"/>
              <a:t>Munis</a:t>
            </a:r>
            <a:r>
              <a:rPr lang="en-US" sz="2200" dirty="0" smtClean="0"/>
              <a:t> </a:t>
            </a:r>
            <a:r>
              <a:rPr lang="en-US" sz="2200" dirty="0"/>
              <a:t>reports with incorrect start and end </a:t>
            </a:r>
            <a:r>
              <a:rPr lang="en-US" sz="2200" dirty="0" smtClean="0"/>
              <a:t>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9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 </a:t>
            </a:r>
            <a:r>
              <a:rPr lang="en-US" dirty="0" smtClean="0"/>
              <a:t>PROCEDURES 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Ensure proper transition of NAF responsibilities</a:t>
            </a:r>
          </a:p>
          <a:p>
            <a:r>
              <a:rPr lang="en-US" sz="2400" dirty="0" smtClean="0"/>
              <a:t>Request </a:t>
            </a:r>
            <a:r>
              <a:rPr lang="en-US" sz="2400" dirty="0"/>
              <a:t>for an Audit</a:t>
            </a:r>
          </a:p>
          <a:p>
            <a:r>
              <a:rPr lang="en-US" sz="2400" dirty="0" smtClean="0"/>
              <a:t>Review </a:t>
            </a:r>
            <a:r>
              <a:rPr lang="en-US" sz="2400" dirty="0"/>
              <a:t>Standard Operating Procedures and update if needed</a:t>
            </a:r>
          </a:p>
          <a:p>
            <a:r>
              <a:rPr lang="en-US" sz="2400" dirty="0"/>
              <a:t>Review NAF balances</a:t>
            </a:r>
          </a:p>
          <a:p>
            <a:r>
              <a:rPr lang="en-US" sz="2400" dirty="0" smtClean="0"/>
              <a:t>Update bank signatory 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6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193" y="3107410"/>
            <a:ext cx="11029615" cy="1497507"/>
          </a:xfrm>
        </p:spPr>
        <p:txBody>
          <a:bodyPr/>
          <a:lstStyle/>
          <a:p>
            <a:r>
              <a:rPr lang="en-US" dirty="0" smtClean="0"/>
              <a:t>Other naf Matters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2561"/>
            <a:ext cx="5299697" cy="4441391"/>
          </a:xfrm>
        </p:spPr>
        <p:txBody>
          <a:bodyPr anchor="t">
            <a:normAutofit/>
          </a:bodyPr>
          <a:lstStyle/>
          <a:p>
            <a:r>
              <a:rPr lang="en-US" sz="2400" b="1" dirty="0" smtClean="0"/>
              <a:t>Overview</a:t>
            </a:r>
          </a:p>
          <a:p>
            <a:pPr lvl="1"/>
            <a:r>
              <a:rPr lang="en-US" sz="2200" dirty="0" smtClean="0"/>
              <a:t>History of Audit Performance</a:t>
            </a:r>
          </a:p>
          <a:p>
            <a:r>
              <a:rPr lang="en-US" sz="2400" b="1" dirty="0"/>
              <a:t>Audit Results: School Year (SY) 2017-2018</a:t>
            </a:r>
          </a:p>
          <a:p>
            <a:pPr lvl="1"/>
            <a:r>
              <a:rPr lang="en-US" sz="2200" dirty="0"/>
              <a:t>IAO </a:t>
            </a:r>
            <a:r>
              <a:rPr lang="en-US" sz="2200" dirty="0" smtClean="0"/>
              <a:t>Report</a:t>
            </a:r>
            <a:endParaRPr lang="en-US" sz="2200" dirty="0"/>
          </a:p>
          <a:p>
            <a:pPr lvl="1"/>
            <a:r>
              <a:rPr lang="en-US" sz="2200" dirty="0"/>
              <a:t>Guam Department of Education (GDOE) Fiscal Year (FY) 2018 Management Letter </a:t>
            </a:r>
            <a:r>
              <a:rPr lang="en-US" sz="2200" dirty="0" smtClean="0"/>
              <a:t>Comment</a:t>
            </a:r>
          </a:p>
          <a:p>
            <a:pPr lvl="1"/>
            <a:r>
              <a:rPr lang="en-US" sz="2200" dirty="0" smtClean="0"/>
              <a:t>Administrator Responsibilities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80890" y="2032561"/>
            <a:ext cx="5729919" cy="4449627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Statutes and </a:t>
            </a:r>
            <a:r>
              <a:rPr lang="en-US" sz="2400" b="1" dirty="0" smtClean="0"/>
              <a:t>Procedures</a:t>
            </a:r>
            <a:endParaRPr lang="en-US" sz="2400" b="1" dirty="0"/>
          </a:p>
          <a:p>
            <a:pPr lvl="1"/>
            <a:r>
              <a:rPr lang="en-US" sz="2200" dirty="0"/>
              <a:t>Enabling Legislation</a:t>
            </a:r>
          </a:p>
          <a:p>
            <a:pPr lvl="1"/>
            <a:r>
              <a:rPr lang="en-US" sz="2200" dirty="0"/>
              <a:t>Board Policy (BP) </a:t>
            </a:r>
            <a:r>
              <a:rPr lang="en-US" sz="2200" dirty="0" smtClean="0"/>
              <a:t>715</a:t>
            </a:r>
          </a:p>
          <a:p>
            <a:pPr lvl="1"/>
            <a:r>
              <a:rPr lang="en-US" sz="2200" dirty="0" smtClean="0"/>
              <a:t>NAF Procedures</a:t>
            </a:r>
            <a:endParaRPr lang="en-US" sz="2200" dirty="0"/>
          </a:p>
          <a:p>
            <a:r>
              <a:rPr lang="en-US" sz="2400" b="1" dirty="0" smtClean="0"/>
              <a:t>Other Matters</a:t>
            </a:r>
          </a:p>
          <a:p>
            <a:pPr lvl="1"/>
            <a:r>
              <a:rPr lang="en-US" sz="2200" dirty="0" smtClean="0"/>
              <a:t>Frequently Asked Questions (FAQs)</a:t>
            </a:r>
          </a:p>
          <a:p>
            <a:pPr lvl="1"/>
            <a:r>
              <a:rPr lang="en-US" sz="2200" dirty="0" smtClean="0"/>
              <a:t>Moving Forward</a:t>
            </a:r>
          </a:p>
          <a:p>
            <a:pPr lvl="1"/>
            <a:r>
              <a:rPr lang="en-US" sz="2200" dirty="0" smtClean="0"/>
              <a:t>IAO Website and Other Resources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854515"/>
            <a:ext cx="11327802" cy="46753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Reimbursement - </a:t>
            </a:r>
            <a:r>
              <a:rPr lang="en-US" sz="2400" dirty="0" smtClean="0">
                <a:solidFill>
                  <a:srgbClr val="FF0000"/>
                </a:solidFill>
              </a:rPr>
              <a:t>When vendors do not accept checks, can a person be reimbursed if the person uses his/her personal funds to cover for the purchase? For the previous SY, this has been for online or off-island purchases.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This practice is highly discouraged as it could lead to abuse.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Please seek guidance from IAO to help ensure the transaction is clean.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5758"/>
            <a:ext cx="10880706" cy="437550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NAF in Accounts Payable</a:t>
            </a:r>
          </a:p>
          <a:p>
            <a:pPr lvl="1" algn="just"/>
            <a:r>
              <a:rPr lang="en-US" sz="2200" dirty="0" smtClean="0"/>
              <a:t>Few schools’ NAF transactions are being captured by in the Accounts Payable module in Munis.</a:t>
            </a:r>
          </a:p>
          <a:p>
            <a:pPr lvl="1" algn="just"/>
            <a:r>
              <a:rPr lang="en-US" sz="2200" dirty="0" smtClean="0"/>
              <a:t>Until the issue is resolved, your school may be contacted to delete and re-enter transactions captured.</a:t>
            </a:r>
          </a:p>
          <a:p>
            <a:pPr algn="just"/>
            <a:r>
              <a:rPr lang="en-US" sz="2400" dirty="0" smtClean="0"/>
              <a:t>FY 2019 NAF Cash Out in Munis</a:t>
            </a:r>
          </a:p>
          <a:p>
            <a:pPr lvl="1" algn="just"/>
            <a:r>
              <a:rPr lang="en-US" sz="2200" dirty="0"/>
              <a:t>Due to a Munis system upgrade in FY 2016, NAF affects GDOE’s General Ledger.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Untimely </a:t>
            </a:r>
            <a:r>
              <a:rPr lang="en-US" sz="2200" dirty="0"/>
              <a:t>cash outs of pending NAF transactions and untimely reconciliations or close of GDOE’s ledgers hinder the completion of GDOE’s annual financial audit</a:t>
            </a:r>
            <a:r>
              <a:rPr lang="en-US" sz="2200" dirty="0" smtClean="0"/>
              <a:t>.</a:t>
            </a:r>
          </a:p>
          <a:p>
            <a:r>
              <a:rPr lang="en-US" sz="2600" dirty="0" smtClean="0"/>
              <a:t>Board Policy Amendment and Overall NAF SOP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Iao website and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7" y="2180496"/>
            <a:ext cx="11255965" cy="4140766"/>
          </a:xfrm>
        </p:spPr>
        <p:txBody>
          <a:bodyPr>
            <a:noAutofit/>
          </a:bodyPr>
          <a:lstStyle/>
          <a:p>
            <a:r>
              <a:rPr lang="en-US" sz="2400" dirty="0" smtClean="0"/>
              <a:t>NAF quarterly Munis balances, and annual Munis and bank balances and bank reconciliation are posted in the IAO website.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gdoeiao.weebly.com/non-appropriated-funds.html</a:t>
            </a:r>
            <a:endParaRPr lang="en-US" sz="2400" dirty="0" smtClean="0"/>
          </a:p>
          <a:p>
            <a:r>
              <a:rPr lang="en-US" sz="2400" dirty="0" smtClean="0"/>
              <a:t>GDOE’s Financial and Single Audit Reports are posted in </a:t>
            </a:r>
            <a:r>
              <a:rPr lang="en-US" sz="2400" dirty="0"/>
              <a:t>IAO’s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gdoeiao.weebly.com/financial-and-single-audit-reports.html</a:t>
            </a:r>
            <a:r>
              <a:rPr lang="en-US" sz="2400" dirty="0" smtClean="0"/>
              <a:t>, and in the Office of Public </a:t>
            </a:r>
            <a:r>
              <a:rPr lang="en-US" sz="2400" dirty="0"/>
              <a:t>Accountability’s website at </a:t>
            </a:r>
            <a:r>
              <a:rPr lang="en-US" sz="2400" dirty="0">
                <a:hlinkClick r:id="rId4"/>
              </a:rPr>
              <a:t>http://opaguam.org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reference materials (i.e. PowerPoint, handouts) used in this training and other guidance are also posted in </a:t>
            </a:r>
            <a:r>
              <a:rPr lang="en-US" sz="2400" dirty="0"/>
              <a:t>IAO’s website. </a:t>
            </a:r>
            <a:r>
              <a:rPr lang="en-US" sz="2400" dirty="0">
                <a:hlinkClick r:id="rId5"/>
              </a:rPr>
              <a:t>http://gdoeiao.weebly.com/advisory-services.html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1" y="1374228"/>
            <a:ext cx="5543305" cy="4154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86" y="1374227"/>
            <a:ext cx="5695719" cy="41547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02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118138"/>
            <a:ext cx="5668594" cy="449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30" y="1973947"/>
            <a:ext cx="5390706" cy="3298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09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8" y="927505"/>
            <a:ext cx="5955422" cy="4506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" r="-1"/>
          <a:stretch/>
        </p:blipFill>
        <p:spPr>
          <a:xfrm>
            <a:off x="6560714" y="1320908"/>
            <a:ext cx="5190793" cy="1709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773" y="3505068"/>
            <a:ext cx="5179734" cy="1397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65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1060246"/>
            <a:ext cx="5975497" cy="4895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060247"/>
            <a:ext cx="5322745" cy="4895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42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6192" y="3546248"/>
            <a:ext cx="5422391" cy="25924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GDOE Internal Audit </a:t>
            </a:r>
            <a:r>
              <a:rPr lang="en-US" sz="2400" dirty="0" smtClean="0"/>
              <a:t>Office</a:t>
            </a:r>
          </a:p>
          <a:p>
            <a:pPr marL="0" indent="0" algn="ctr">
              <a:buNone/>
            </a:pPr>
            <a:r>
              <a:rPr lang="en-US" sz="2400" dirty="0" smtClean="0"/>
              <a:t>E-mail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iao@gdoe.net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Website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http://www.gdoeiao.weebly.com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Mailing Address: </a:t>
            </a:r>
            <a:r>
              <a:rPr lang="pt-BR" sz="2400" dirty="0"/>
              <a:t>500 Mariner Avenue,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Barrigada</a:t>
            </a:r>
            <a:r>
              <a:rPr lang="pt-BR" sz="2400" dirty="0"/>
              <a:t>, Guam </a:t>
            </a:r>
            <a:r>
              <a:rPr lang="pt-BR" sz="2400" dirty="0" smtClean="0"/>
              <a:t>96913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1449" y="2136616"/>
            <a:ext cx="5834743" cy="43051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dirty="0" smtClean="0"/>
              <a:t>Chief Auditor Franklin Cooper-Nurse</a:t>
            </a:r>
          </a:p>
          <a:p>
            <a:pPr marL="0" indent="0" algn="ctr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4"/>
              </a:rPr>
              <a:t>fjtcooper-nurse@gdoe.net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Work phone: </a:t>
            </a:r>
            <a:r>
              <a:rPr lang="en-US" sz="2400" dirty="0"/>
              <a:t>(671) </a:t>
            </a:r>
            <a:r>
              <a:rPr lang="en-US" sz="2400" dirty="0" smtClean="0"/>
              <a:t>300-1336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Auditor-in-Charge </a:t>
            </a:r>
            <a:r>
              <a:rPr lang="en-US" sz="2400" dirty="0"/>
              <a:t>Joy Bulatao, </a:t>
            </a:r>
            <a:r>
              <a:rPr lang="en-US" sz="2400" dirty="0" smtClean="0"/>
              <a:t>CGFM</a:t>
            </a:r>
          </a:p>
          <a:p>
            <a:pPr marL="0" indent="0" algn="ctr">
              <a:buNone/>
            </a:pPr>
            <a:r>
              <a:rPr lang="en-US" sz="2400" dirty="0"/>
              <a:t>E-mail: </a:t>
            </a:r>
            <a:r>
              <a:rPr lang="en-US" sz="2400" dirty="0" smtClean="0">
                <a:hlinkClick r:id="rId5"/>
              </a:rPr>
              <a:t>jvbulatao@gdoe.net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/>
              <a:t>Work phone</a:t>
            </a:r>
            <a:r>
              <a:rPr lang="en-US" sz="2400" dirty="0" smtClean="0"/>
              <a:t>: (</a:t>
            </a:r>
            <a:r>
              <a:rPr lang="en-US" sz="2400" dirty="0"/>
              <a:t>671) </a:t>
            </a:r>
            <a:r>
              <a:rPr lang="en-US" sz="2400" dirty="0" smtClean="0"/>
              <a:t>300-3695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Auditor Carmela Vi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E-mail: </a:t>
            </a:r>
            <a:r>
              <a:rPr lang="en-US" sz="2400" dirty="0" smtClean="0">
                <a:hlinkClick r:id="rId6"/>
              </a:rPr>
              <a:t>cavi@gdoe.net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Work phone: (671) </a:t>
            </a:r>
            <a:r>
              <a:rPr lang="en-US" sz="2400" dirty="0" smtClean="0"/>
              <a:t>300-1273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445" y="2231779"/>
            <a:ext cx="125588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audit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1957892"/>
            <a:ext cx="11029615" cy="43633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FY 2001 to FY 2014, NAF was a consistent finding in GDOE’s compliance and Single Audit reports.</a:t>
            </a:r>
          </a:p>
          <a:p>
            <a:pPr lvl="1"/>
            <a:r>
              <a:rPr lang="en-US" sz="2200" dirty="0" smtClean="0"/>
              <a:t>Other common findings were procurement, cash management, period of availability, allowable costs, and fixed assets.</a:t>
            </a:r>
          </a:p>
          <a:p>
            <a:r>
              <a:rPr lang="en-US" sz="2400" dirty="0" smtClean="0"/>
              <a:t>Since FY 2015, NAF was reduced to a comment in GDOE’s management letters.</a:t>
            </a:r>
          </a:p>
          <a:p>
            <a:pPr algn="just"/>
            <a:r>
              <a:rPr lang="en-US" sz="2400" dirty="0" smtClean="0"/>
              <a:t>Common NAF problems identified stem from untimely cash outs in Munis and reconciliations by school personnel, and incomplete documentation.</a:t>
            </a:r>
          </a:p>
          <a:p>
            <a:pPr algn="just"/>
            <a:r>
              <a:rPr lang="en-US" sz="2400" dirty="0" smtClean="0"/>
              <a:t>IAO will continue to work with schools to reduce and eventually remove NAF deficiencies.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results: SY 2017-2018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Iao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897039"/>
            <a:ext cx="11378796" cy="4710826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/>
              <a:t>Each </a:t>
            </a:r>
            <a:r>
              <a:rPr lang="en-US" sz="2600" dirty="0"/>
              <a:t>school activities fund shall be audited as often as required at least annually, by the GDOE Internal Audit Staff. </a:t>
            </a:r>
            <a:endParaRPr lang="en-US" sz="2400" dirty="0" smtClean="0"/>
          </a:p>
          <a:p>
            <a:pPr algn="just"/>
            <a:r>
              <a:rPr lang="en-US" sz="2200" dirty="0" smtClean="0"/>
              <a:t>IAO tested the SY 2017-2018 NAF documentation of Finegayan Elementary, H.B. Price Elementary, F.B. Leon Guerrero Middle, L.P. Untalan Middle, Simon Sanchez High, and Tiyan High Schools. </a:t>
            </a:r>
          </a:p>
          <a:p>
            <a:pPr algn="just"/>
            <a:r>
              <a:rPr lang="en-US" sz="2200" dirty="0" smtClean="0"/>
              <a:t>Some of the schools reviewed received a marginal risk rating for internal control deficiencies due to:</a:t>
            </a:r>
          </a:p>
          <a:p>
            <a:pPr lvl="1" algn="just"/>
            <a:r>
              <a:rPr lang="en-US" sz="2200" dirty="0" smtClean="0"/>
              <a:t>No proper transition between outgoing and incoming NAF personnel;</a:t>
            </a:r>
          </a:p>
          <a:p>
            <a:pPr lvl="1" algn="just"/>
            <a:r>
              <a:rPr lang="en-US" sz="2200" dirty="0" smtClean="0"/>
              <a:t>Heavy reliance on the School Treasurer and lack of timely NAF documentation reviews by the School Administrator; or</a:t>
            </a:r>
          </a:p>
          <a:p>
            <a:pPr lvl="1" algn="just"/>
            <a:r>
              <a:rPr lang="en-US" sz="2200" dirty="0" smtClean="0"/>
              <a:t>Lack of updated SOPs.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Gdoe fy 2017 management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7" y="1881963"/>
            <a:ext cx="10958651" cy="4696258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Opening balances did not reconcile to prior year ending balances for 18 of 41 schools, noting $37,362 of receipts and $13,541of disbursements not reported in the correct period.</a:t>
            </a:r>
          </a:p>
          <a:p>
            <a:pPr lvl="1" algn="just"/>
            <a:r>
              <a:rPr lang="en-US" sz="2200" dirty="0"/>
              <a:t>Late “cash outs” = late reports = balances are </a:t>
            </a:r>
            <a:r>
              <a:rPr lang="en-US" sz="2200" dirty="0" smtClean="0"/>
              <a:t>posted in </a:t>
            </a:r>
            <a:r>
              <a:rPr lang="en-US" sz="2200" dirty="0"/>
              <a:t>Munis </a:t>
            </a:r>
            <a:r>
              <a:rPr lang="en-US" sz="2200" dirty="0" smtClean="0"/>
              <a:t>in the </a:t>
            </a:r>
            <a:r>
              <a:rPr lang="en-US" sz="2200" dirty="0"/>
              <a:t>next school year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2200" dirty="0" smtClean="0"/>
              <a:t>The reporting date for SY 17-18 is from July 1, 2017 to June 30, 2018. </a:t>
            </a:r>
          </a:p>
          <a:p>
            <a:pPr lvl="2" algn="just"/>
            <a:r>
              <a:rPr lang="en-US" sz="2000" dirty="0" smtClean="0"/>
              <a:t>If SY 17-18 transactions are cashed out before or after those dates, the reporting dates have to be adjusted or a reconciliation should be performed to reconcile the differences in cash balances.</a:t>
            </a:r>
          </a:p>
          <a:p>
            <a:pPr algn="just"/>
            <a:r>
              <a:rPr lang="en-US" sz="2400" dirty="0"/>
              <a:t>Bank reconciliations were not timely and accurately performed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Bank statements identified fewer deposits than per recorded NAF receipts. </a:t>
            </a:r>
            <a:endParaRPr lang="en-US" sz="2400" dirty="0" smtClean="0"/>
          </a:p>
          <a:p>
            <a:pPr lvl="1" algn="just"/>
            <a:r>
              <a:rPr lang="en-US" sz="2200" dirty="0" smtClean="0"/>
              <a:t>Cash </a:t>
            </a:r>
            <a:r>
              <a:rPr lang="en-US" sz="2200" dirty="0"/>
              <a:t>collections were transferred between sub-accounts in Munis, and were not accurately reported, or may not have been remitted to the bank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Gdoe fy 2017 management </a:t>
            </a:r>
            <a:r>
              <a:rPr lang="en-US" dirty="0" smtClean="0"/>
              <a:t>letter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8" y="2269705"/>
            <a:ext cx="11376631" cy="41756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14 of 255 receipts tested, totaling $8,407 of $136,675, did not meet NAF receipt requirements. </a:t>
            </a:r>
          </a:p>
          <a:p>
            <a:pPr lvl="1" algn="just"/>
            <a:r>
              <a:rPr lang="en-US" sz="2200" dirty="0" smtClean="0"/>
              <a:t>No cash count sheet and/or bank receipt,</a:t>
            </a:r>
          </a:p>
          <a:p>
            <a:pPr lvl="1" algn="just"/>
            <a:r>
              <a:rPr lang="en-US" sz="2200" dirty="0"/>
              <a:t>I</a:t>
            </a:r>
            <a:r>
              <a:rPr lang="en-US" sz="2200" dirty="0" smtClean="0"/>
              <a:t>ncomplete cash count sheet or Munis entries, and </a:t>
            </a:r>
          </a:p>
          <a:p>
            <a:pPr lvl="1" algn="just"/>
            <a:r>
              <a:rPr lang="en-US" sz="2200" dirty="0" smtClean="0"/>
              <a:t>Untimely bank deposit.</a:t>
            </a:r>
          </a:p>
          <a:p>
            <a:pPr algn="just"/>
            <a:r>
              <a:rPr lang="en-US" sz="2400" dirty="0" smtClean="0"/>
              <a:t>4 of 224 disbursements tested, totaling $1,243 of $169,329, did not meet NAF disbursement requirements.</a:t>
            </a:r>
          </a:p>
          <a:p>
            <a:pPr lvl="1" algn="just"/>
            <a:r>
              <a:rPr lang="en-US" sz="2200" dirty="0" smtClean="0"/>
              <a:t>No vendor payment receipt or invoice, and</a:t>
            </a:r>
          </a:p>
          <a:p>
            <a:pPr lvl="1" algn="just"/>
            <a:r>
              <a:rPr lang="en-US" sz="2200" dirty="0" smtClean="0"/>
              <a:t>Disbursement not aligned with the student organization’s goals or objectives (i.e. TAF used to treat staff to breakfast at a restaurant).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92" y="1863488"/>
            <a:ext cx="11029615" cy="72265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School Principal (Administrator) is ultimately accountable for his/her school’s NAF. Part of this responsibility includes: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9575-C713-471B-B29A-7661AE8AE26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1192" y="2586142"/>
            <a:ext cx="5540207" cy="3763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Being knowledgeable of applicable law and BP 715 requirements.</a:t>
            </a:r>
          </a:p>
          <a:p>
            <a:pPr lvl="1"/>
            <a:r>
              <a:rPr lang="en-US" sz="2200" dirty="0" smtClean="0"/>
              <a:t>Ensuring an SOP is in place, updated, and implemented (e.g. staff training).</a:t>
            </a:r>
          </a:p>
          <a:p>
            <a:pPr lvl="1"/>
            <a:r>
              <a:rPr lang="en-US" sz="2200" dirty="0" smtClean="0"/>
              <a:t>Ensuring complete documentation before approving disbursements and transfers, reconciling, and cashing out transactions on </a:t>
            </a:r>
            <a:r>
              <a:rPr lang="en-US" sz="2200" dirty="0" err="1" smtClean="0"/>
              <a:t>Munis</a:t>
            </a:r>
            <a:r>
              <a:rPr lang="en-US" sz="2200" dirty="0" smtClean="0"/>
              <a:t>.</a:t>
            </a:r>
            <a:endParaRPr lang="en-US" sz="2200" dirty="0"/>
          </a:p>
          <a:p>
            <a:pPr marL="324000" lvl="1" indent="0">
              <a:buNone/>
            </a:pPr>
            <a:endParaRPr lang="en-US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6799" y="2586142"/>
            <a:ext cx="5540207" cy="416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Monthly reviews of </a:t>
            </a:r>
            <a:r>
              <a:rPr lang="en-US" sz="2200" dirty="0" err="1"/>
              <a:t>Munis</a:t>
            </a:r>
            <a:r>
              <a:rPr lang="en-US" sz="2200" dirty="0"/>
              <a:t> transactions against bank statements and cash outs thereafter.</a:t>
            </a:r>
          </a:p>
          <a:p>
            <a:pPr lvl="1"/>
            <a:r>
              <a:rPr lang="en-US" sz="2200" dirty="0"/>
              <a:t>Ensuring accuracy of monthly and annual reports before submission to IAO.</a:t>
            </a:r>
          </a:p>
          <a:p>
            <a:pPr lvl="1"/>
            <a:r>
              <a:rPr lang="en-US" sz="2200" dirty="0"/>
              <a:t>Ensuring proper transition of NAF responsibilities whenever a change in NAF personnel occurs.</a:t>
            </a:r>
          </a:p>
          <a:p>
            <a:pPr lvl="1"/>
            <a:r>
              <a:rPr lang="en-US" sz="2200" dirty="0"/>
              <a:t>Immediately informing IAO of any NAF issues encountered.</a:t>
            </a:r>
          </a:p>
        </p:txBody>
      </p:sp>
    </p:spTree>
    <p:extLst>
      <p:ext uri="{BB962C8B-B14F-4D97-AF65-F5344CB8AC3E}">
        <p14:creationId xmlns:p14="http://schemas.microsoft.com/office/powerpoint/2010/main" val="597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7703</TotalTime>
  <Words>2010</Words>
  <Application>Microsoft Office PowerPoint</Application>
  <PresentationFormat>Widescreen</PresentationFormat>
  <Paragraphs>196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Gill Sans MT</vt:lpstr>
      <vt:lpstr>Wingdings 2</vt:lpstr>
      <vt:lpstr>Dividend</vt:lpstr>
      <vt:lpstr>non-appropriated funds</vt:lpstr>
      <vt:lpstr>agenda</vt:lpstr>
      <vt:lpstr>overview</vt:lpstr>
      <vt:lpstr>History of audit performance</vt:lpstr>
      <vt:lpstr>Audit results: SY 2017-2018</vt:lpstr>
      <vt:lpstr>Iao reports</vt:lpstr>
      <vt:lpstr>Gdoe fy 2017 management letter</vt:lpstr>
      <vt:lpstr>Gdoe fy 2017 management letter CONT.</vt:lpstr>
      <vt:lpstr>Administrator Responsibilities</vt:lpstr>
      <vt:lpstr>Statutes and procedures</vt:lpstr>
      <vt:lpstr>Enabling legislation</vt:lpstr>
      <vt:lpstr>BP 715 Key points</vt:lpstr>
      <vt:lpstr>NAF PROCEDURES – RECEIPTS</vt:lpstr>
      <vt:lpstr>NAF PROCEDURES – Disbursements</vt:lpstr>
      <vt:lpstr>NAF PROCEDURES – safekeeping</vt:lpstr>
      <vt:lpstr>NAF PROCEDURES – Reports</vt:lpstr>
      <vt:lpstr>NAF PROCEDURES – Reports Cont. </vt:lpstr>
      <vt:lpstr>NAF PROCEDURES – Best practices</vt:lpstr>
      <vt:lpstr>Other naf Matters </vt:lpstr>
      <vt:lpstr>Frequently Asked Questions</vt:lpstr>
      <vt:lpstr>Moving forward </vt:lpstr>
      <vt:lpstr>Iao website and other resources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Guam Department of Education office of internal audit</dc:title>
  <dc:creator>Joy Bulatao</dc:creator>
  <cp:lastModifiedBy>ISABELLA TAJALLE</cp:lastModifiedBy>
  <cp:revision>424</cp:revision>
  <cp:lastPrinted>2019-07-29T06:17:59Z</cp:lastPrinted>
  <dcterms:created xsi:type="dcterms:W3CDTF">2014-06-15T21:48:08Z</dcterms:created>
  <dcterms:modified xsi:type="dcterms:W3CDTF">2019-07-30T22:47:23Z</dcterms:modified>
</cp:coreProperties>
</file>